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handoutMasterIdLst>
    <p:handoutMasterId r:id="rId8"/>
  </p:handoutMasterIdLst>
  <p:sldIdLst>
    <p:sldId id="263" r:id="rId2"/>
    <p:sldId id="264" r:id="rId3"/>
    <p:sldId id="265" r:id="rId4"/>
    <p:sldId id="268" r:id="rId5"/>
    <p:sldId id="267" r:id="rId6"/>
  </p:sldIdLst>
  <p:sldSz cx="9144000" cy="6858000" type="screen4x3"/>
  <p:notesSz cx="6858000" cy="9144000"/>
  <p:custDataLst>
    <p:tags r:id="rId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762" autoAdjust="0"/>
  </p:normalViewPr>
  <p:slideViewPr>
    <p:cSldViewPr snapToGrid="0" snapToObjects="1">
      <p:cViewPr>
        <p:scale>
          <a:sx n="60" d="100"/>
          <a:sy n="60" d="100"/>
        </p:scale>
        <p:origin x="-2238" y="-702"/>
      </p:cViewPr>
      <p:guideLst>
        <p:guide orient="horz" pos="2160"/>
        <p:guide pos="2880"/>
      </p:guideLst>
    </p:cSldViewPr>
  </p:slideViewPr>
  <p:outlineViewPr>
    <p:cViewPr>
      <p:scale>
        <a:sx n="33" d="100"/>
        <a:sy n="33" d="100"/>
      </p:scale>
      <p:origin x="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989EB1-C38B-9A43-8D70-8016A12B5C76}" type="datetimeFigureOut">
              <a:rPr lang="en-US" smtClean="0"/>
              <a:t>6/12/2014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0FD581-7444-1F43-9727-3AC4EA908DBC}" type="slidenum">
              <a:rPr lang="en-US" smtClean="0"/>
              <a:t>‹#›</a:t>
            </a:fld>
            <a:endParaRPr lang="en-US"/>
          </a:p>
        </p:txBody>
      </p:sp>
    </p:spTree>
    <p:extLst>
      <p:ext uri="{BB962C8B-B14F-4D97-AF65-F5344CB8AC3E}">
        <p14:creationId xmlns:p14="http://schemas.microsoft.com/office/powerpoint/2010/main" val="9252500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E3553-D883-2E4F-830C-79C584B02195}" type="datetimeFigureOut">
              <a:rPr lang="en-US" smtClean="0"/>
              <a:t>6/12/2014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4F3A8B-3EC7-5346-9A9D-872F1764EA21}" type="slidenum">
              <a:rPr lang="en-US" smtClean="0"/>
              <a:t>‹#›</a:t>
            </a:fld>
            <a:endParaRPr lang="en-US"/>
          </a:p>
        </p:txBody>
      </p:sp>
    </p:spTree>
    <p:extLst>
      <p:ext uri="{BB962C8B-B14F-4D97-AF65-F5344CB8AC3E}">
        <p14:creationId xmlns:p14="http://schemas.microsoft.com/office/powerpoint/2010/main" val="24706912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29057" indent="-280406">
              <a:defRPr>
                <a:solidFill>
                  <a:schemeClr val="tx1"/>
                </a:solidFill>
                <a:latin typeface="Arial" pitchFamily="34" charset="0"/>
              </a:defRPr>
            </a:lvl2pPr>
            <a:lvl3pPr marL="1121626" indent="-224325">
              <a:defRPr>
                <a:solidFill>
                  <a:schemeClr val="tx1"/>
                </a:solidFill>
                <a:latin typeface="Arial" pitchFamily="34" charset="0"/>
              </a:defRPr>
            </a:lvl3pPr>
            <a:lvl4pPr marL="1570276" indent="-224325">
              <a:defRPr>
                <a:solidFill>
                  <a:schemeClr val="tx1"/>
                </a:solidFill>
                <a:latin typeface="Arial" pitchFamily="34" charset="0"/>
              </a:defRPr>
            </a:lvl4pPr>
            <a:lvl5pPr marL="2018927" indent="-224325">
              <a:defRPr>
                <a:solidFill>
                  <a:schemeClr val="tx1"/>
                </a:solidFill>
                <a:latin typeface="Arial" pitchFamily="34" charset="0"/>
              </a:defRPr>
            </a:lvl5pPr>
            <a:lvl6pPr marL="2467577" indent="-224325" eaLnBrk="0" fontAlgn="base" hangingPunct="0">
              <a:spcBef>
                <a:spcPct val="0"/>
              </a:spcBef>
              <a:spcAft>
                <a:spcPct val="0"/>
              </a:spcAft>
              <a:defRPr>
                <a:solidFill>
                  <a:schemeClr val="tx1"/>
                </a:solidFill>
                <a:latin typeface="Arial" pitchFamily="34" charset="0"/>
              </a:defRPr>
            </a:lvl6pPr>
            <a:lvl7pPr marL="2916227" indent="-224325" eaLnBrk="0" fontAlgn="base" hangingPunct="0">
              <a:spcBef>
                <a:spcPct val="0"/>
              </a:spcBef>
              <a:spcAft>
                <a:spcPct val="0"/>
              </a:spcAft>
              <a:defRPr>
                <a:solidFill>
                  <a:schemeClr val="tx1"/>
                </a:solidFill>
                <a:latin typeface="Arial" pitchFamily="34" charset="0"/>
              </a:defRPr>
            </a:lvl7pPr>
            <a:lvl8pPr marL="3364878" indent="-224325" eaLnBrk="0" fontAlgn="base" hangingPunct="0">
              <a:spcBef>
                <a:spcPct val="0"/>
              </a:spcBef>
              <a:spcAft>
                <a:spcPct val="0"/>
              </a:spcAft>
              <a:defRPr>
                <a:solidFill>
                  <a:schemeClr val="tx1"/>
                </a:solidFill>
                <a:latin typeface="Arial" pitchFamily="34" charset="0"/>
              </a:defRPr>
            </a:lvl8pPr>
            <a:lvl9pPr marL="3813528" indent="-224325" eaLnBrk="0" fontAlgn="base" hangingPunct="0">
              <a:spcBef>
                <a:spcPct val="0"/>
              </a:spcBef>
              <a:spcAft>
                <a:spcPct val="0"/>
              </a:spcAft>
              <a:defRPr>
                <a:solidFill>
                  <a:schemeClr val="tx1"/>
                </a:solidFill>
                <a:latin typeface="Arial" pitchFamily="34" charset="0"/>
              </a:defRPr>
            </a:lvl9pPr>
          </a:lstStyle>
          <a:p>
            <a:fld id="{B64D4AF8-30F4-4B59-A4FD-B5033FCEFCB8}" type="slidenum">
              <a:rPr lang="en-US">
                <a:solidFill>
                  <a:prstClr val="black"/>
                </a:solidFill>
              </a:rPr>
              <a:pPr/>
              <a:t>1</a:t>
            </a:fld>
            <a:endParaRPr lang="en-US">
              <a:solidFill>
                <a:prstClr val="black"/>
              </a:solidFill>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grpSp>
      <p:sp>
        <p:nvSpPr>
          <p:cNvPr id="10076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10076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0C3CFEFF-303D-403A-8A46-62FBC2BB1251}" type="datetime1">
              <a:rPr lang="en-US" smtClean="0">
                <a:solidFill>
                  <a:srgbClr val="000000"/>
                </a:solidFill>
              </a:rPr>
              <a:t>6/12/2014</a:t>
            </a:fld>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67CB2373-4EA3-479C-9B41-60874440B3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3778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8D8A3A96-CFFD-409E-A84E-0AFB925B1C6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4062C76-9395-4235-8673-A2AC025C3453}"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41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8F2C51-FECF-4000-8BAB-3AFF4DDA8627}"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1DD6823-A354-498D-89AE-B3911B76A0E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4484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C981AB5-61B9-4E8F-BB51-EE63D357AE9F}"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5ED6E39F-3250-4F76-BAA4-C197D3F0997E}"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19631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pPr lvl="0"/>
            <a:endParaRPr lang="en-US" noProof="0" smtClean="0"/>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55020D9-EA03-4456-A229-2A02EBD3CB8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95C2F84-1F66-43B5-BCFB-DCC321C38E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073227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0159F5C-FC80-40FC-B932-149EC77A55D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3E54BF0-0DBA-4D93-8CAD-83C9AD1071F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76196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B4A83C52-30CE-47E9-8040-7E2840AF5583}"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4FF91F9F-CAC4-4E86-B725-774711A3ED4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06551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70DC1C5-DD3F-4DBF-939D-3F7F6DDEF74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5BDC3A55-3D6B-4508-8A4F-54EE8917AA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65485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FF22432-0894-4CB4-85B7-893F85FD95F8}"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1C92A58-ED64-4126-B8E3-C217D6A4602F}"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9957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C568CD53-41A9-42A2-8ED2-C2649ECB4C0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19E2EB6-B5DC-46D9-BB9E-E194CF4079A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280550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BB59FB0-053C-45A9-AF81-CC7889603829}"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9766F677-4AA1-48D6-BB66-41765193D2A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2194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68386AC-F0A6-44B2-900E-803F77730E82}"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FFAEAAB2-E748-498F-8886-44C8DE3000F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1031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B64E0490-5945-4C3B-AD5F-6A1F80290DA8}"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EB48CA79-1130-499A-8409-5022F8155AB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76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4D26430-695E-4F24-9EDC-ACCFA03A4BE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0D0A4A2A-0039-49F4-94F0-7062729A44A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4099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F62AD1E-BADA-46B4-A6FE-304397CEB022}"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1D76F206-9651-483F-9E09-4273805B64C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2596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5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r>
              <a:rPr lang="en-US" smtClean="0">
                <a:solidFill>
                  <a:srgbClr val="000000"/>
                </a:solidFill>
              </a:rPr>
              <a:t>USCG Auxiliary Leadership Deck Plate Series</a:t>
            </a:r>
            <a:endParaRPr lang="en-US">
              <a:solidFill>
                <a:srgbClr val="000000"/>
              </a:solidFill>
            </a:endParaRPr>
          </a:p>
        </p:txBody>
      </p:sp>
      <p:sp>
        <p:nvSpPr>
          <p:cNvPr id="10065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defTabSz="914400" fontAlgn="base">
              <a:spcBef>
                <a:spcPct val="0"/>
              </a:spcBef>
              <a:spcAft>
                <a:spcPct val="0"/>
              </a:spcAft>
              <a:defRPr/>
            </a:pPr>
            <a:fld id="{EAB3ECBA-9B59-4CF8-9564-502C24F9D4E4}" type="slidenum">
              <a:rPr lang="en-US">
                <a:solidFill>
                  <a:srgbClr val="000000"/>
                </a:solidFill>
              </a:rPr>
              <a:pPr defTabSz="914400" fontAlgn="base">
                <a:spcBef>
                  <a:spcPct val="0"/>
                </a:spcBef>
                <a:spcAft>
                  <a:spcPct val="0"/>
                </a:spcAft>
                <a:defRPr/>
              </a:pPr>
              <a:t>‹#›</a:t>
            </a:fld>
            <a:endParaRPr lang="en-US">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66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fld id="{7098C7EF-96D6-4E9F-854B-DCF5FD099AB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77272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indtools.com/pages/article/newCS_99.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C:\Users\Michael\AppData\Local\Microsoft\Windows\Temporary Internet Files\Content.Outlook\SX99UYQO\T-DIR_seal_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4642522"/>
            <a:ext cx="1527048" cy="1527048"/>
          </a:xfrm>
          <a:prstGeom prst="rect">
            <a:avLst/>
          </a:prstGeom>
          <a:noFill/>
          <a:extLst>
            <a:ext uri="{909E8E84-426E-40DD-AFC4-6F175D3DCCD1}">
              <a14:hiddenFill xmlns:a14="http://schemas.microsoft.com/office/drawing/2010/main">
                <a:solidFill>
                  <a:srgbClr val="FFFFFF"/>
                </a:solidFill>
              </a14:hiddenFill>
            </a:ext>
          </a:extLst>
        </p:spPr>
      </p:pic>
      <p:sp>
        <p:nvSpPr>
          <p:cNvPr id="3074" name="Footer Placeholder 3"/>
          <p:cNvSpPr>
            <a:spLocks noGrp="1"/>
          </p:cNvSpPr>
          <p:nvPr>
            <p:ph type="ftr" sz="quarter" idx="10"/>
          </p:nvPr>
        </p:nvSpPr>
        <p:spPr>
          <a:xfrm>
            <a:off x="2590800" y="6248400"/>
            <a:ext cx="3810000" cy="457200"/>
          </a:xfrm>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solidFill>
                  <a:srgbClr val="000000"/>
                </a:solidFill>
              </a:rPr>
              <a:t>USCG Auxiliary Leadership Deck Plate Series</a:t>
            </a:r>
          </a:p>
        </p:txBody>
      </p:sp>
      <p:sp>
        <p:nvSpPr>
          <p:cNvPr id="3075" name="Slide Number Placeholder 4"/>
          <p:cNvSpPr>
            <a:spLocks noGrp="1"/>
          </p:cNvSpPr>
          <p:nvPr>
            <p:ph type="sldNum" sz="quarter" idx="11"/>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E75C1E0-C77C-4087-B42C-95E576A435F9}" type="slidenum">
              <a:rPr lang="en-US" smtClean="0">
                <a:solidFill>
                  <a:srgbClr val="000000"/>
                </a:solidFill>
                <a:latin typeface="Arial Black" pitchFamily="34" charset="0"/>
              </a:rPr>
              <a:pPr/>
              <a:t>1</a:t>
            </a:fld>
            <a:endParaRPr lang="en-US" smtClean="0">
              <a:solidFill>
                <a:srgbClr val="000000"/>
              </a:solidFill>
              <a:latin typeface="Arial Black" pitchFamily="34" charset="0"/>
            </a:endParaRPr>
          </a:p>
        </p:txBody>
      </p:sp>
      <p:sp>
        <p:nvSpPr>
          <p:cNvPr id="3076" name="Rectangle 2"/>
          <p:cNvSpPr>
            <a:spLocks noGrp="1" noChangeArrowheads="1"/>
          </p:cNvSpPr>
          <p:nvPr>
            <p:ph type="title"/>
          </p:nvPr>
        </p:nvSpPr>
        <p:spPr>
          <a:xfrm>
            <a:off x="457200" y="834081"/>
            <a:ext cx="8115300" cy="990600"/>
          </a:xfrm>
        </p:spPr>
        <p:txBody>
          <a:bodyPr/>
          <a:lstStyle/>
          <a:p>
            <a:pPr algn="ctr" eaLnBrk="1" hangingPunct="1"/>
            <a:r>
              <a:rPr lang="en-US" sz="2800" b="1" i="1" dirty="0" smtClean="0"/>
              <a:t>Auxiliary Deck Plate Leadership Series</a:t>
            </a:r>
          </a:p>
        </p:txBody>
      </p:sp>
      <p:pic>
        <p:nvPicPr>
          <p:cNvPr id="3079" name="Picture 6" descr="cgseal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4660583"/>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2" descr="150px-AUX_S_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6106" y="4684459"/>
            <a:ext cx="1527048" cy="143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6" descr="CGAux-head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09601" y="1599703"/>
            <a:ext cx="8229600" cy="3200877"/>
          </a:xfrm>
          <a:prstGeom prst="rect">
            <a:avLst/>
          </a:prstGeom>
        </p:spPr>
        <p:txBody>
          <a:bodyPr wrap="square">
            <a:spAutoFit/>
          </a:bodyPr>
          <a:lstStyle/>
          <a:p>
            <a:pPr lvl="0" algn="ctr"/>
            <a:r>
              <a:rPr lang="en-US" sz="2000" b="1" dirty="0" smtClean="0">
                <a:solidFill>
                  <a:prstClr val="black"/>
                </a:solidFill>
                <a:ea typeface="MS Mincho"/>
                <a:cs typeface="Times New Roman"/>
              </a:rPr>
              <a:t>Communication</a:t>
            </a:r>
            <a:endParaRPr lang="en-US" dirty="0">
              <a:solidFill>
                <a:prstClr val="black"/>
              </a:solidFill>
              <a:latin typeface="Cambria"/>
              <a:ea typeface="MS Mincho"/>
              <a:cs typeface="Times New Roman"/>
            </a:endParaRPr>
          </a:p>
          <a:p>
            <a:pPr lvl="0" algn="ctr"/>
            <a:r>
              <a:rPr lang="en-US" sz="2000" b="1" dirty="0">
                <a:solidFill>
                  <a:prstClr val="black"/>
                </a:solidFill>
                <a:ea typeface="MS Mincho"/>
                <a:cs typeface="Times New Roman"/>
              </a:rPr>
              <a:t> </a:t>
            </a:r>
            <a:endParaRPr lang="en-US" dirty="0">
              <a:solidFill>
                <a:prstClr val="black"/>
              </a:solidFill>
              <a:latin typeface="Cambria"/>
              <a:ea typeface="MS Mincho"/>
              <a:cs typeface="Times New Roman"/>
            </a:endParaRPr>
          </a:p>
          <a:p>
            <a:pPr lvl="0"/>
            <a:r>
              <a:rPr lang="en-US" b="1" dirty="0" err="1">
                <a:solidFill>
                  <a:prstClr val="black"/>
                </a:solidFill>
                <a:ea typeface="MS Mincho"/>
                <a:cs typeface="Times New Roman"/>
              </a:rPr>
              <a:t>USCG</a:t>
            </a:r>
            <a:r>
              <a:rPr lang="en-US" b="1" dirty="0">
                <a:solidFill>
                  <a:prstClr val="black"/>
                </a:solidFill>
                <a:ea typeface="MS Mincho"/>
                <a:cs typeface="Times New Roman"/>
              </a:rPr>
              <a:t> Leadership Competency: </a:t>
            </a:r>
            <a:r>
              <a:rPr lang="en-US" dirty="0">
                <a:solidFill>
                  <a:prstClr val="black"/>
                </a:solidFill>
                <a:ea typeface="MS Mincho"/>
                <a:cs typeface="Times New Roman"/>
              </a:rPr>
              <a:t>Leading Others</a:t>
            </a:r>
            <a:r>
              <a:rPr lang="en-US" dirty="0" smtClean="0">
                <a:solidFill>
                  <a:prstClr val="black"/>
                </a:solidFill>
                <a:ea typeface="MS Mincho"/>
                <a:cs typeface="Times New Roman"/>
              </a:rPr>
              <a:t>: Effective Communications</a:t>
            </a:r>
            <a:endParaRPr lang="en-US" dirty="0">
              <a:solidFill>
                <a:prstClr val="black"/>
              </a:solidFill>
              <a:latin typeface="Cambria"/>
              <a:ea typeface="MS Mincho"/>
              <a:cs typeface="Times New Roman"/>
            </a:endParaRPr>
          </a:p>
          <a:p>
            <a:pPr lvl="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pPr lvl="0"/>
            <a:r>
              <a:rPr lang="en-US" b="1" dirty="0">
                <a:solidFill>
                  <a:prstClr val="black"/>
                </a:solidFill>
                <a:ea typeface="MS Mincho"/>
                <a:cs typeface="Times New Roman"/>
              </a:rPr>
              <a:t>Learning Outcomes: </a:t>
            </a:r>
            <a:endParaRPr lang="en-US" b="1" dirty="0" smtClean="0">
              <a:solidFill>
                <a:prstClr val="black"/>
              </a:solidFill>
              <a:ea typeface="MS Mincho"/>
              <a:cs typeface="Times New Roman"/>
            </a:endParaRPr>
          </a:p>
          <a:p>
            <a:pPr marL="285750" lvl="0" indent="-285750">
              <a:buFont typeface="Arial"/>
              <a:buChar char="•"/>
            </a:pPr>
            <a:r>
              <a:rPr lang="en-US" dirty="0"/>
              <a:t>Describe the importance of communication and the communication model.</a:t>
            </a:r>
          </a:p>
          <a:p>
            <a:pPr marL="285750" lvl="0" indent="-285750">
              <a:buFont typeface="Arial"/>
              <a:buChar char="•"/>
            </a:pPr>
            <a:r>
              <a:rPr lang="en-US" dirty="0"/>
              <a:t>Describe the impact of miscommunication in the flotilla/division</a:t>
            </a:r>
            <a:r>
              <a:rPr lang="en-US" dirty="0" smtClean="0"/>
              <a:t>.</a:t>
            </a:r>
          </a:p>
          <a:p>
            <a:pPr marL="285750" lvl="0" indent="-285750">
              <a:buFont typeface="Arial"/>
              <a:buChar char="•"/>
            </a:pPr>
            <a:endParaRPr lang="en-US" dirty="0"/>
          </a:p>
          <a:p>
            <a:pPr lvl="0"/>
            <a:r>
              <a:rPr lang="en-US" b="1" i="1" dirty="0"/>
              <a:t>The purpose</a:t>
            </a:r>
            <a:r>
              <a:rPr lang="en-US" dirty="0"/>
              <a:t> </a:t>
            </a:r>
            <a:r>
              <a:rPr lang="en-US" b="1" i="1" dirty="0"/>
              <a:t>of communication is to get your message across to others clearly and unambiguously. </a:t>
            </a:r>
            <a:endParaRPr lang="en-US" dirty="0">
              <a:solidFill>
                <a:prstClr val="black"/>
              </a:solidFill>
              <a:latin typeface="Cambria"/>
              <a:ea typeface="MS Mincho"/>
              <a:cs typeface="Times New Roman"/>
            </a:endParaRPr>
          </a:p>
          <a:p>
            <a:pPr marL="228600" lvl="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p:txBody>
      </p:sp>
      <p:sp>
        <p:nvSpPr>
          <p:cNvPr id="10"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11651110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42551"/>
          </a:xfrm>
        </p:spPr>
        <p:txBody>
          <a:bodyPr/>
          <a:lstStyle/>
          <a:p>
            <a:r>
              <a:rPr lang="en-US" sz="3200" b="1" i="1" dirty="0" smtClean="0"/>
              <a:t>Communications </a:t>
            </a:r>
            <a:endParaRPr lang="en-US" sz="3200" b="1" i="1" dirty="0"/>
          </a:p>
        </p:txBody>
      </p:sp>
      <p:sp>
        <p:nvSpPr>
          <p:cNvPr id="3" name="Content Placeholder 2"/>
          <p:cNvSpPr>
            <a:spLocks noGrp="1"/>
          </p:cNvSpPr>
          <p:nvPr>
            <p:ph idx="1"/>
          </p:nvPr>
        </p:nvSpPr>
        <p:spPr>
          <a:xfrm>
            <a:off x="457200" y="1395797"/>
            <a:ext cx="8229600" cy="4452553"/>
          </a:xfrm>
        </p:spPr>
        <p:txBody>
          <a:bodyPr/>
          <a:lstStyle/>
          <a:p>
            <a:pPr>
              <a:lnSpc>
                <a:spcPct val="90000"/>
              </a:lnSpc>
              <a:buClr>
                <a:schemeClr val="bg2">
                  <a:lumMod val="60000"/>
                  <a:lumOff val="40000"/>
                </a:schemeClr>
              </a:buClr>
              <a:buSzPct val="90000"/>
            </a:pPr>
            <a:r>
              <a:rPr lang="en-US" sz="2400" dirty="0"/>
              <a:t>Communication involves effort from both the sender of the message and the receiver </a:t>
            </a:r>
            <a:endParaRPr lang="en-US" sz="2400" dirty="0" smtClean="0"/>
          </a:p>
          <a:p>
            <a:pPr lvl="1">
              <a:lnSpc>
                <a:spcPct val="90000"/>
              </a:lnSpc>
              <a:buClr>
                <a:schemeClr val="bg2">
                  <a:lumMod val="60000"/>
                  <a:lumOff val="40000"/>
                </a:schemeClr>
              </a:buClr>
              <a:buSzPct val="90000"/>
            </a:pPr>
            <a:r>
              <a:rPr lang="en-US" sz="2000" dirty="0"/>
              <a:t>I</a:t>
            </a:r>
            <a:r>
              <a:rPr lang="en-US" sz="2000" dirty="0" smtClean="0"/>
              <a:t>t's </a:t>
            </a:r>
            <a:r>
              <a:rPr lang="en-US" sz="2000" dirty="0"/>
              <a:t>a process that can be fraught with error </a:t>
            </a:r>
            <a:endParaRPr lang="en-US" altLang="en-US" sz="2000" dirty="0">
              <a:solidFill>
                <a:srgbClr val="000000"/>
              </a:solidFill>
              <a:latin typeface="Arial" panose="020B0604020202020204" pitchFamily="34" charset="0"/>
              <a:cs typeface="Arial" panose="020B0604020202020204" pitchFamily="34" charset="0"/>
            </a:endParaRPr>
          </a:p>
          <a:p>
            <a:r>
              <a:rPr lang="en-US" sz="2400" dirty="0"/>
              <a:t>M</a:t>
            </a:r>
            <a:r>
              <a:rPr lang="en-US" sz="2400" dirty="0" smtClean="0"/>
              <a:t>any </a:t>
            </a:r>
            <a:r>
              <a:rPr lang="en-US" sz="2400" dirty="0"/>
              <a:t>individuals continue to struggle, unable to communicate their thoughts and ideas effectively – whether in verbal or written </a:t>
            </a:r>
            <a:r>
              <a:rPr lang="en-US" sz="2400" dirty="0" smtClean="0"/>
              <a:t>form</a:t>
            </a:r>
          </a:p>
          <a:p>
            <a:r>
              <a:rPr lang="en-US" sz="2400" dirty="0" smtClean="0"/>
              <a:t>Communications </a:t>
            </a:r>
            <a:r>
              <a:rPr lang="en-US" sz="2400" dirty="0"/>
              <a:t>Skills – The Importance of Removing Barriers</a:t>
            </a:r>
          </a:p>
          <a:p>
            <a:pPr lvl="1"/>
            <a:r>
              <a:rPr lang="en-US" sz="2000" dirty="0"/>
              <a:t>Communication barriers </a:t>
            </a:r>
            <a:r>
              <a:rPr lang="en-US" sz="2000" dirty="0" smtClean="0"/>
              <a:t>at </a:t>
            </a:r>
            <a:r>
              <a:rPr lang="en-US" sz="2000" dirty="0"/>
              <a:t>every stage of the communication process (which consists of </a:t>
            </a:r>
            <a:r>
              <a:rPr lang="en-US" sz="2000" b="1" dirty="0"/>
              <a:t>sender, message, channel, receiver, feedback</a:t>
            </a:r>
            <a:r>
              <a:rPr lang="en-US" sz="2000" dirty="0"/>
              <a:t> and </a:t>
            </a:r>
            <a:r>
              <a:rPr lang="en-US" sz="2000" b="1" dirty="0"/>
              <a:t>context</a:t>
            </a:r>
            <a:r>
              <a:rPr lang="en-US" sz="2000" dirty="0"/>
              <a:t> – see the diagram below) and have the potential to create misunderstanding and confusion.</a:t>
            </a:r>
          </a:p>
          <a:p>
            <a:pPr>
              <a:lnSpc>
                <a:spcPct val="90000"/>
              </a:lnSpc>
              <a:buClr>
                <a:schemeClr val="bg2">
                  <a:lumMod val="60000"/>
                  <a:lumOff val="40000"/>
                </a:schemeClr>
              </a:buClr>
              <a:buSzPct val="90000"/>
            </a:pPr>
            <a:endParaRPr lang="en-US" altLang="en-US" sz="1200" dirty="0" smtClean="0">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a:xfrm>
            <a:off x="2847975" y="6505574"/>
            <a:ext cx="3495675" cy="200025"/>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2</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047936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03189"/>
          </a:xfrm>
        </p:spPr>
        <p:txBody>
          <a:bodyPr/>
          <a:lstStyle/>
          <a:p>
            <a:r>
              <a:rPr lang="en-US" altLang="en-US" sz="3200" b="1" i="1" dirty="0" smtClean="0">
                <a:latin typeface="Arial" panose="020B0604020202020204" pitchFamily="34" charset="0"/>
                <a:cs typeface="Arial" panose="020B0604020202020204" pitchFamily="34" charset="0"/>
              </a:rPr>
              <a:t>Communications Model</a:t>
            </a:r>
            <a:endParaRPr lang="en-US" sz="3200" b="1" i="1"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a:xfrm>
            <a:off x="2781300" y="6438900"/>
            <a:ext cx="3581400" cy="266700"/>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3</a:t>
            </a:fld>
            <a:endParaRPr lang="en-US">
              <a:solidFill>
                <a:srgbClr val="000000"/>
              </a:solidFill>
            </a:endParaRPr>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rcRect t="-5339" b="-5339"/>
          <a:stretch>
            <a:fillRect/>
          </a:stretch>
        </p:blipFill>
        <p:spPr bwMode="auto">
          <a:xfrm>
            <a:off x="457200" y="1587500"/>
            <a:ext cx="8229600" cy="4660900"/>
          </a:xfrm>
          <a:prstGeom prst="rect">
            <a:avLst/>
          </a:prstGeom>
          <a:noFill/>
          <a:ln>
            <a:noFill/>
          </a:ln>
        </p:spPr>
      </p:pic>
      <p:sp>
        <p:nvSpPr>
          <p:cNvPr id="7" name="Rectangle 6"/>
          <p:cNvSpPr/>
          <p:nvPr/>
        </p:nvSpPr>
        <p:spPr>
          <a:xfrm>
            <a:off x="2286000" y="2690336"/>
            <a:ext cx="4572000" cy="3693319"/>
          </a:xfrm>
          <a:prstGeom prst="rect">
            <a:avLst/>
          </a:prstGeom>
        </p:spPr>
        <p:txBody>
          <a:bodyPr>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8"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39011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72510"/>
          </a:xfrm>
        </p:spPr>
        <p:txBody>
          <a:bodyPr/>
          <a:lstStyle/>
          <a:p>
            <a:r>
              <a:rPr lang="en-US" sz="3200" b="1" i="1" dirty="0" smtClean="0"/>
              <a:t>Communication Stages</a:t>
            </a:r>
            <a:endParaRPr lang="en-US" sz="3200" b="1" i="1" dirty="0"/>
          </a:p>
        </p:txBody>
      </p:sp>
      <p:sp>
        <p:nvSpPr>
          <p:cNvPr id="3" name="Content Placeholder 2"/>
          <p:cNvSpPr>
            <a:spLocks noGrp="1"/>
          </p:cNvSpPr>
          <p:nvPr>
            <p:ph idx="1"/>
          </p:nvPr>
        </p:nvSpPr>
        <p:spPr>
          <a:xfrm>
            <a:off x="457200" y="1555750"/>
            <a:ext cx="8229600" cy="4692649"/>
          </a:xfrm>
        </p:spPr>
        <p:txBody>
          <a:bodyPr/>
          <a:lstStyle/>
          <a:p>
            <a:r>
              <a:rPr lang="en-US" u="sng" dirty="0"/>
              <a:t>Source</a:t>
            </a:r>
            <a:r>
              <a:rPr lang="en-US" dirty="0"/>
              <a:t>... </a:t>
            </a:r>
            <a:r>
              <a:rPr lang="en-US" dirty="0" smtClean="0"/>
              <a:t>Who, why, what</a:t>
            </a:r>
          </a:p>
          <a:p>
            <a:r>
              <a:rPr lang="en-US" u="sng" dirty="0" smtClean="0"/>
              <a:t>Message</a:t>
            </a:r>
            <a:r>
              <a:rPr lang="en-US" dirty="0" smtClean="0"/>
              <a:t>… What sent</a:t>
            </a:r>
            <a:endParaRPr lang="en-US" dirty="0"/>
          </a:p>
          <a:p>
            <a:r>
              <a:rPr lang="en-US" u="sng" dirty="0" smtClean="0"/>
              <a:t>Encoding</a:t>
            </a:r>
            <a:r>
              <a:rPr lang="en-US" dirty="0" smtClean="0"/>
              <a:t>…The process</a:t>
            </a:r>
          </a:p>
          <a:p>
            <a:r>
              <a:rPr lang="en-US" u="sng" dirty="0" smtClean="0"/>
              <a:t>Channel</a:t>
            </a:r>
            <a:r>
              <a:rPr lang="en-US" dirty="0" smtClean="0"/>
              <a:t>…Media and/or format</a:t>
            </a:r>
          </a:p>
          <a:p>
            <a:r>
              <a:rPr lang="en-US" u="sng" dirty="0" smtClean="0"/>
              <a:t>Decoding</a:t>
            </a:r>
            <a:r>
              <a:rPr lang="en-US" dirty="0" smtClean="0"/>
              <a:t>… Receiving </a:t>
            </a:r>
            <a:endParaRPr lang="en-US" dirty="0"/>
          </a:p>
          <a:p>
            <a:r>
              <a:rPr lang="en-US" u="sng" dirty="0" smtClean="0"/>
              <a:t>Receiver</a:t>
            </a:r>
            <a:r>
              <a:rPr lang="en-US" dirty="0" smtClean="0"/>
              <a:t>… Intended audience</a:t>
            </a:r>
            <a:endParaRPr lang="en-US" dirty="0"/>
          </a:p>
          <a:p>
            <a:r>
              <a:rPr lang="en-US" u="sng" dirty="0" smtClean="0"/>
              <a:t>Feedback</a:t>
            </a:r>
            <a:r>
              <a:rPr lang="en-US" dirty="0" smtClean="0"/>
              <a:t>…Receiver response</a:t>
            </a:r>
          </a:p>
          <a:p>
            <a:r>
              <a:rPr lang="en-US" dirty="0" smtClean="0"/>
              <a:t>Context…</a:t>
            </a:r>
            <a:r>
              <a:rPr lang="en-US" dirty="0"/>
              <a:t>H</a:t>
            </a:r>
            <a:r>
              <a:rPr lang="en-US" dirty="0" smtClean="0"/>
              <a:t>ow message is delivered</a:t>
            </a:r>
            <a:endParaRPr lang="en-US"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Leadership Deck Plate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4</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524111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47675"/>
          </a:xfrm>
        </p:spPr>
        <p:txBody>
          <a:bodyPr/>
          <a:lstStyle/>
          <a:p>
            <a:r>
              <a:rPr lang="en-US" sz="3200" b="1" i="1" dirty="0" smtClean="0"/>
              <a:t>Removing Barriers and Self-Quiz</a:t>
            </a:r>
            <a:endParaRPr lang="en-US" sz="3200" b="1" i="1" dirty="0"/>
          </a:p>
        </p:txBody>
      </p:sp>
      <p:sp>
        <p:nvSpPr>
          <p:cNvPr id="4" name="Footer Placeholder 3"/>
          <p:cNvSpPr>
            <a:spLocks noGrp="1"/>
          </p:cNvSpPr>
          <p:nvPr>
            <p:ph type="ftr" sz="quarter" idx="10"/>
          </p:nvPr>
        </p:nvSpPr>
        <p:spPr>
          <a:xfrm>
            <a:off x="2847975" y="6410324"/>
            <a:ext cx="3486149" cy="295275"/>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5</a:t>
            </a:fld>
            <a:endParaRPr lang="en-US">
              <a:solidFill>
                <a:srgbClr val="000000"/>
              </a:solidFill>
            </a:endParaRPr>
          </a:p>
        </p:txBody>
      </p:sp>
      <p:sp>
        <p:nvSpPr>
          <p:cNvPr id="6" name="Content Placeholder 5"/>
          <p:cNvSpPr>
            <a:spLocks noGrp="1"/>
          </p:cNvSpPr>
          <p:nvPr>
            <p:ph idx="1"/>
          </p:nvPr>
        </p:nvSpPr>
        <p:spPr>
          <a:xfrm>
            <a:off x="457200" y="1242085"/>
            <a:ext cx="8229600" cy="5006315"/>
          </a:xfrm>
        </p:spPr>
        <p:txBody>
          <a:bodyPr/>
          <a:lstStyle/>
          <a:p>
            <a:r>
              <a:rPr lang="en-US" sz="2000" dirty="0"/>
              <a:t>Y</a:t>
            </a:r>
            <a:r>
              <a:rPr lang="en-US" sz="2000" dirty="0" smtClean="0"/>
              <a:t>ou </a:t>
            </a:r>
            <a:r>
              <a:rPr lang="en-US" sz="2000" dirty="0"/>
              <a:t>must </a:t>
            </a:r>
            <a:r>
              <a:rPr lang="en-US" sz="2000" dirty="0" smtClean="0"/>
              <a:t>break </a:t>
            </a:r>
            <a:r>
              <a:rPr lang="en-US" sz="2000" dirty="0"/>
              <a:t>down the barriers that exist in </a:t>
            </a:r>
            <a:r>
              <a:rPr lang="en-US" sz="2000" dirty="0" smtClean="0"/>
              <a:t>the </a:t>
            </a:r>
            <a:r>
              <a:rPr lang="en-US" sz="2000" dirty="0"/>
              <a:t>communication process.</a:t>
            </a:r>
          </a:p>
          <a:p>
            <a:r>
              <a:rPr lang="en-US" sz="2000" dirty="0"/>
              <a:t>If your message is too lengthy, disorganized, or contains errors, you can expect the message to be misunderstood and misinterpreted. </a:t>
            </a:r>
          </a:p>
          <a:p>
            <a:r>
              <a:rPr lang="en-US" sz="2000" dirty="0"/>
              <a:t>Barriers in context tend to stem from senders offering too much information too fast. When in doubt here, less is oftentimes more. </a:t>
            </a:r>
          </a:p>
          <a:p>
            <a:r>
              <a:rPr lang="en-US" sz="2000"/>
              <a:t>Y</a:t>
            </a:r>
            <a:r>
              <a:rPr lang="en-US" sz="2000" smtClean="0"/>
              <a:t>ou </a:t>
            </a:r>
            <a:r>
              <a:rPr lang="en-US" sz="2000" dirty="0"/>
              <a:t>need to work to understand your audience's culture, making sure you can converse and deliver your message to people of different backgrounds and cultures within your own organization, in this country and even abroad.</a:t>
            </a:r>
          </a:p>
          <a:p>
            <a:r>
              <a:rPr lang="en-US" sz="2000" dirty="0"/>
              <a:t>You can take a communication quiz to see how well you communicate at: </a:t>
            </a:r>
            <a:r>
              <a:rPr lang="en-US" sz="2000" u="sng" dirty="0">
                <a:hlinkClick r:id="rId2"/>
              </a:rPr>
              <a:t>http://www.mindtools.com/pages/article/newCS_99.htm</a:t>
            </a:r>
            <a:endParaRPr lang="en-US" sz="2000" dirty="0"/>
          </a:p>
          <a:p>
            <a:endParaRPr lang="en-US" sz="1400" dirty="0"/>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3298583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426&quot;&gt;&lt;object type=&quot;3&quot; unique_id=&quot;10427&quot;&gt;&lt;property id=&quot;20148&quot; value=&quot;5&quot;/&gt;&lt;property id=&quot;20300&quot; value=&quot;Slide 1 - &amp;quot;Auxiliary Deck Plate Leadership Series&amp;quot;&quot;/&gt;&lt;property id=&quot;20307&quot; value=&quot;263&quot;/&gt;&lt;/object&gt;&lt;object type=&quot;3&quot; unique_id=&quot;10428&quot;&gt;&lt;property id=&quot;20148&quot; value=&quot;5&quot;/&gt;&lt;property id=&quot;20300&quot; value=&quot;Slide 2 - &amp;quot;Communications &amp;quot;&quot;/&gt;&lt;property id=&quot;20307&quot; value=&quot;264&quot;/&gt;&lt;/object&gt;&lt;object type=&quot;3&quot; unique_id=&quot;10429&quot;&gt;&lt;property id=&quot;20148&quot; value=&quot;5&quot;/&gt;&lt;property id=&quot;20300&quot; value=&quot;Slide 3 - &amp;quot;Communications Model&amp;quot;&quot;/&gt;&lt;property id=&quot;20307&quot; value=&quot;265&quot;/&gt;&lt;/object&gt;&lt;object type=&quot;3&quot; unique_id=&quot;10430&quot;&gt;&lt;property id=&quot;20148&quot; value=&quot;5&quot;/&gt;&lt;property id=&quot;20300&quot; value=&quot;Slide 4 - &amp;quot;Communication Stages&amp;quot;&quot;/&gt;&lt;property id=&quot;20307&quot; value=&quot;268&quot;/&gt;&lt;/object&gt;&lt;object type=&quot;3&quot; unique_id=&quot;10431&quot;&gt;&lt;property id=&quot;20148&quot; value=&quot;5&quot;/&gt;&lt;property id=&quot;20300&quot; value=&quot;Slide 5 - &amp;quot;Removing Barriers and Self-Quiz&amp;quot;&quot;/&gt;&lt;property id=&quot;20307&quot; value=&quot;267&quot;/&gt;&lt;/object&gt;&lt;/object&gt;&lt;object type=&quot;8&quot; unique_id=&quot;10438&quot;&gt;&lt;/object&gt;&lt;/object&gt;&lt;/database&gt;"/>
  <p:tag name="MMPROD_NEXTUNIQUEID" val="10016"/>
  <p:tag name="SECTOMILLISECCONVERTED" val="1"/>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TotalTime>
  <Words>308</Words>
  <Application>Microsoft Office PowerPoint</Application>
  <PresentationFormat>On-screen Show (4:3)</PresentationFormat>
  <Paragraphs>60</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Pixel</vt:lpstr>
      <vt:lpstr>Auxiliary Deck Plate Leadership Series</vt:lpstr>
      <vt:lpstr>Communications </vt:lpstr>
      <vt:lpstr>Communications Model</vt:lpstr>
      <vt:lpstr>Communication Stages</vt:lpstr>
      <vt:lpstr>Removing Barriers and Self-Quiz</vt:lpstr>
    </vt:vector>
  </TitlesOfParts>
  <Company>Woodbridge SHS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Auxiliary Leadership and Management School</dc:title>
  <dc:creator>George Bond</dc:creator>
  <cp:lastModifiedBy>Dale Fajardo</cp:lastModifiedBy>
  <cp:revision>20</cp:revision>
  <dcterms:created xsi:type="dcterms:W3CDTF">2013-09-30T21:13:54Z</dcterms:created>
  <dcterms:modified xsi:type="dcterms:W3CDTF">2014-06-12T18:06:17Z</dcterms:modified>
</cp:coreProperties>
</file>