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762" autoAdjust="0"/>
  </p:normalViewPr>
  <p:slideViewPr>
    <p:cSldViewPr snapToGrid="0" snapToObjects="1">
      <p:cViewPr>
        <p:scale>
          <a:sx n="70" d="100"/>
          <a:sy n="70" d="100"/>
        </p:scale>
        <p:origin x="-1968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9EB1-C38B-9A43-8D70-8016A12B5C76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FD581-7444-1F43-9727-3AC4EA90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0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553-D883-2E4F-830C-79C584B0219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3A8B-3EC7-5346-9A9D-872F1764E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91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64D4AF8-30F4-4B59-A4FD-B5033FCEFCB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076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76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FEFF-303D-403A-8A46-62FBC2BB1251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2373-4EA3-479C-9B41-60874440B3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7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A3A96-CFFD-409E-A84E-0AFB925B1C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62C76-9395-4235-8673-A2AC025C3453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1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F2C51-FECF-4000-8BAB-3AFF4DDA86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6823-A354-498D-89AE-B3911B76A0E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1AB5-61B9-4E8F-BB51-EE63D357AE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E39F-3250-4F76-BAA4-C197D3F0997E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3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020D9-EA03-4456-A229-2A02EBD3CB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C2F84-1F66-43B5-BCFB-DCC321C38E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2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59F5C-FC80-40FC-B932-149EC77A55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54BF0-0DBA-4D93-8CAD-83C9AD1071F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63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3C52-30CE-47E9-8040-7E2840AF55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1F9F-CAC4-4E86-B725-774711A3ED4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5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C1C5-DD3F-4DBF-939D-3F7F6DDEF7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C3A55-3D6B-4508-8A4F-54EE8917AA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5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22432-0894-4CB4-85B7-893F85FD9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92A58-ED64-4126-B8E3-C217D6A4602F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CD53-41A9-42A2-8ED2-C2649ECB4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E2EB6-B5DC-46D9-BB9E-E194CF4079A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5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59FB0-053C-45A9-AF81-CC78896038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F677-4AA1-48D6-BB66-41765193D2A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4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386AC-F0A6-44B2-900E-803F77730E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EAAB2-E748-498F-8886-44C8DE3000F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0490-5945-4C3B-AD5F-6A1F80290D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CA79-1130-499A-8409-5022F8155AB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6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26430-695E-4F24-9EDC-ACCFA03A4B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A4A2A-0039-49F4-94F0-7062729A44A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9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2AD1E-BADA-46B4-A6FE-304397CEB0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6F206-9651-483F-9E09-4273805B64C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AB3ECBA-9B59-4CF8-9564-502C24F9D4E4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66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098C7EF-96D6-4E9F-854B-DCF5FD099AB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248400"/>
            <a:ext cx="38100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</a:p>
        </p:txBody>
      </p:sp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E75C1E0-C77C-4087-B42C-95E576A435F9}" type="slidenum">
              <a:rPr lang="en-US" smtClean="0">
                <a:solidFill>
                  <a:srgbClr val="000000"/>
                </a:solidFill>
                <a:latin typeface="Arial Black" pitchFamily="34" charset="0"/>
              </a:rPr>
              <a:pPr/>
              <a:t>1</a:t>
            </a:fld>
            <a:endParaRPr lang="en-US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4081"/>
            <a:ext cx="8115300" cy="990600"/>
          </a:xfrm>
        </p:spPr>
        <p:txBody>
          <a:bodyPr/>
          <a:lstStyle/>
          <a:p>
            <a:pPr algn="ctr" eaLnBrk="1" hangingPunct="1"/>
            <a:r>
              <a:rPr lang="en-US" sz="2800" b="1" i="1" dirty="0" smtClean="0"/>
              <a:t>Auxiliary Deck Plate Leadership Series</a:t>
            </a:r>
          </a:p>
        </p:txBody>
      </p:sp>
      <p:pic>
        <p:nvPicPr>
          <p:cNvPr id="3079" name="Picture 6" descr="cgsea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4752975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150px-AUX_S_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651" y="4779899"/>
            <a:ext cx="1628851" cy="152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" descr="CGAux-head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1" y="1599703"/>
            <a:ext cx="8229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>
                <a:solidFill>
                  <a:prstClr val="black"/>
                </a:solidFill>
                <a:ea typeface="MS Mincho"/>
                <a:cs typeface="Times New Roman"/>
              </a:rPr>
              <a:t>Goal Setting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 algn="ctr"/>
            <a:r>
              <a:rPr lang="en-US" sz="2000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USCG Leadership Competency: </a:t>
            </a: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Leading </a:t>
            </a: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Self: Accountability &amp; Responsibility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Learning Outcomes: 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Describe </a:t>
            </a: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seven ways for goal setting</a:t>
            </a: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Assess </a:t>
            </a:r>
            <a:r>
              <a:rPr lang="en-US" smtClean="0">
                <a:solidFill>
                  <a:prstClr val="black"/>
                </a:solidFill>
                <a:ea typeface="MS Mincho"/>
                <a:cs typeface="Times New Roman"/>
              </a:rPr>
              <a:t>why total </a:t>
            </a: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planning is essential to unit success</a:t>
            </a:r>
          </a:p>
          <a:p>
            <a:pPr lvl="0">
              <a:tabLst>
                <a:tab pos="457200" algn="l"/>
              </a:tabLst>
            </a:pP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r>
              <a:rPr lang="en-US" dirty="0"/>
              <a:t>How do you make change happen? More than that, how do you make the right change happen? When there is a gap between what is and what you want to be, how do you cross that gap?  Every Flotilla and Division should plan.</a:t>
            </a:r>
          </a:p>
          <a:p>
            <a:pPr marL="228600"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</p:txBody>
      </p:sp>
      <p:pic>
        <p:nvPicPr>
          <p:cNvPr id="1032" name="Picture 8" descr="C:\Users\Michael\AppData\Local\Microsoft\Windows\Temporary Internet Files\Content.Outlook\SX99UYQO\T-DIR_seal_smal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18" y="4752975"/>
            <a:ext cx="15270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116511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20973"/>
          </a:xfrm>
        </p:spPr>
        <p:txBody>
          <a:bodyPr/>
          <a:lstStyle/>
          <a:p>
            <a:r>
              <a:rPr lang="en-US" sz="3200" b="1" i="1" dirty="0" smtClean="0"/>
              <a:t>How is our Planning?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plan 3.5 years in advance?  1 year in advance?</a:t>
            </a:r>
          </a:p>
          <a:p>
            <a:endParaRPr lang="en-US" dirty="0"/>
          </a:p>
          <a:p>
            <a:r>
              <a:rPr lang="en-US" dirty="0" smtClean="0"/>
              <a:t>Why is this important?</a:t>
            </a:r>
          </a:p>
          <a:p>
            <a:endParaRPr lang="en-US" dirty="0"/>
          </a:p>
          <a:p>
            <a:r>
              <a:rPr lang="en-US" dirty="0" smtClean="0"/>
              <a:t>How can </a:t>
            </a:r>
            <a:r>
              <a:rPr lang="en-US" smtClean="0"/>
              <a:t>we improve?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9500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42551"/>
          </a:xfrm>
        </p:spPr>
        <p:txBody>
          <a:bodyPr/>
          <a:lstStyle/>
          <a:p>
            <a:r>
              <a:rPr lang="en-US" sz="3200" b="1" i="1" dirty="0" smtClean="0"/>
              <a:t>Overview of need 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5797"/>
            <a:ext cx="8229600" cy="4452553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Planning is essential for every unit to foresee future events and plan to confront difficulties.</a:t>
            </a:r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You should plan for 3 years in advance for flotillas and 5 years in advance for divisions.</a:t>
            </a:r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Planning eliminates many “surprises” that occur if you do not plan.</a:t>
            </a:r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These are seven steps for successful planning.</a:t>
            </a:r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u"/>
            </a:pPr>
            <a:endParaRPr lang="en-US" sz="2400" dirty="0"/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Font typeface="Wingdings" charset="2"/>
              <a:buChar char="n"/>
            </a:pP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505574"/>
            <a:ext cx="3495675" cy="2000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47936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25690"/>
          </a:xfrm>
        </p:spPr>
        <p:txBody>
          <a:bodyPr/>
          <a:lstStyle/>
          <a:p>
            <a:r>
              <a:rPr lang="en-US" sz="3200" b="1" i="1" dirty="0" smtClean="0"/>
              <a:t>1.  Ask what needs to be done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making a contribution – but want are you to do?</a:t>
            </a:r>
          </a:p>
          <a:p>
            <a:endParaRPr lang="en-US" dirty="0"/>
          </a:p>
          <a:p>
            <a:r>
              <a:rPr lang="en-US" dirty="0" smtClean="0"/>
              <a:t>Work toward this goal – not your desires</a:t>
            </a:r>
          </a:p>
          <a:p>
            <a:endParaRPr lang="en-US" dirty="0"/>
          </a:p>
          <a:p>
            <a:r>
              <a:rPr lang="en-US" dirty="0" smtClean="0"/>
              <a:t>Determine outcomes (family, organization, community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421027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0281"/>
          </a:xfrm>
        </p:spPr>
        <p:txBody>
          <a:bodyPr/>
          <a:lstStyle/>
          <a:p>
            <a:r>
              <a:rPr lang="en-US" sz="3200" b="1" i="1" dirty="0" smtClean="0"/>
              <a:t>2.  Ask where can I contribute best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more than one good answer to what to plan for</a:t>
            </a:r>
          </a:p>
          <a:p>
            <a:endParaRPr lang="en-US" dirty="0" smtClean="0"/>
          </a:p>
          <a:p>
            <a:r>
              <a:rPr lang="en-US" dirty="0" smtClean="0"/>
              <a:t>Choose one you are best suited to answer</a:t>
            </a:r>
          </a:p>
          <a:p>
            <a:endParaRPr lang="en-US" dirty="0"/>
          </a:p>
          <a:p>
            <a:r>
              <a:rPr lang="en-US" dirty="0" smtClean="0"/>
              <a:t>Other than in emergencies, don’t compromise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11363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84746"/>
          </a:xfrm>
        </p:spPr>
        <p:txBody>
          <a:bodyPr/>
          <a:lstStyle/>
          <a:p>
            <a:r>
              <a:rPr lang="en-US" sz="3200" b="1" i="1" dirty="0" smtClean="0"/>
              <a:t>3.  What are the constraints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last, after you get the “big” picture</a:t>
            </a:r>
          </a:p>
          <a:p>
            <a:endParaRPr lang="en-US" dirty="0"/>
          </a:p>
          <a:p>
            <a:r>
              <a:rPr lang="en-US" dirty="0" smtClean="0"/>
              <a:t>You will undoubtedly have to compromise</a:t>
            </a:r>
          </a:p>
          <a:p>
            <a:endParaRPr lang="en-US" dirty="0"/>
          </a:p>
          <a:p>
            <a:r>
              <a:rPr lang="en-US" dirty="0" smtClean="0"/>
              <a:t>Make compromises from ideal state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526266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84746"/>
          </a:xfrm>
        </p:spPr>
        <p:txBody>
          <a:bodyPr/>
          <a:lstStyle/>
          <a:p>
            <a:r>
              <a:rPr lang="en-US" sz="3200" b="1" i="1" dirty="0" smtClean="0"/>
              <a:t> 4. Aim High and Lead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the leader</a:t>
            </a:r>
          </a:p>
          <a:p>
            <a:endParaRPr lang="en-US" dirty="0"/>
          </a:p>
          <a:p>
            <a:r>
              <a:rPr lang="en-US" dirty="0" smtClean="0"/>
              <a:t>Don’t jump on the bandwagon</a:t>
            </a:r>
          </a:p>
          <a:p>
            <a:endParaRPr lang="en-US" dirty="0"/>
          </a:p>
          <a:p>
            <a:r>
              <a:rPr lang="en-US" dirty="0" smtClean="0"/>
              <a:t>Don’t commit to mediocrity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301645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02860"/>
          </a:xfrm>
        </p:spPr>
        <p:txBody>
          <a:bodyPr/>
          <a:lstStyle/>
          <a:p>
            <a:r>
              <a:rPr lang="en-US" sz="3200" b="1" i="1" dirty="0" smtClean="0"/>
              <a:t>5.  Keep Goals Aligned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Discipline is required</a:t>
            </a:r>
          </a:p>
          <a:p>
            <a:endParaRPr lang="en-US" dirty="0"/>
          </a:p>
          <a:p>
            <a:r>
              <a:rPr lang="en-US" dirty="0" smtClean="0"/>
              <a:t>Consider Auxiliary (and your) values as well as the mission</a:t>
            </a:r>
          </a:p>
          <a:p>
            <a:endParaRPr lang="en-US" dirty="0"/>
          </a:p>
          <a:p>
            <a:r>
              <a:rPr lang="en-US" dirty="0" smtClean="0"/>
              <a:t>Focus on the mission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24521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57451"/>
          </a:xfrm>
        </p:spPr>
        <p:txBody>
          <a:bodyPr/>
          <a:lstStyle/>
          <a:p>
            <a:r>
              <a:rPr lang="en-US" sz="3200" b="1" i="1" dirty="0" smtClean="0"/>
              <a:t>6.  Reconsider Selected Goal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accomplishing the goal</a:t>
            </a:r>
          </a:p>
          <a:p>
            <a:endParaRPr lang="en-US" dirty="0"/>
          </a:p>
          <a:p>
            <a:r>
              <a:rPr lang="en-US" dirty="0" smtClean="0"/>
              <a:t>Was it the right goal?  The right priority?</a:t>
            </a:r>
          </a:p>
          <a:p>
            <a:endParaRPr lang="en-US" dirty="0"/>
          </a:p>
          <a:p>
            <a:r>
              <a:rPr lang="en-US" dirty="0" smtClean="0"/>
              <a:t>Reconsider priorities – things may have changed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3733896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0155"/>
          </a:xfrm>
        </p:spPr>
        <p:txBody>
          <a:bodyPr/>
          <a:lstStyle/>
          <a:p>
            <a:r>
              <a:rPr lang="en-US" sz="3200" b="1" i="1" dirty="0" smtClean="0"/>
              <a:t>7.  Pursue Justice and Mercy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Servant Leadership</a:t>
            </a:r>
          </a:p>
          <a:p>
            <a:endParaRPr lang="en-US" dirty="0"/>
          </a:p>
          <a:p>
            <a:r>
              <a:rPr lang="en-US" dirty="0" smtClean="0"/>
              <a:t>Set goals that best utilize your people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895139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367&quot;&gt;&lt;object type=&quot;3&quot; unique_id=&quot;10368&quot;&gt;&lt;property id=&quot;20148&quot; value=&quot;5&quot;/&gt;&lt;property id=&quot;20300&quot; value=&quot;Slide 1 - &amp;quot;Auxiliary Deck Plate Leadership Series&amp;quot;&quot;/&gt;&lt;property id=&quot;20307&quot; value=&quot;263&quot;/&gt;&lt;/object&gt;&lt;object type=&quot;3&quot; unique_id=&quot;10369&quot;&gt;&lt;property id=&quot;20148&quot; value=&quot;5&quot;/&gt;&lt;property id=&quot;20300&quot; value=&quot;Slide 2 - &amp;quot;Overview of need &amp;quot;&quot;/&gt;&lt;property id=&quot;20307&quot; value=&quot;264&quot;/&gt;&lt;/object&gt;&lt;object type=&quot;3&quot; unique_id=&quot;10370&quot;&gt;&lt;property id=&quot;20148&quot; value=&quot;5&quot;/&gt;&lt;property id=&quot;20300&quot; value=&quot;Slide 3 - &amp;quot;1.  Ask what needs to be done&amp;quot;&quot;/&gt;&lt;property id=&quot;20307&quot; value=&quot;265&quot;/&gt;&lt;/object&gt;&lt;object type=&quot;3&quot; unique_id=&quot;10371&quot;&gt;&lt;property id=&quot;20148&quot; value=&quot;5&quot;/&gt;&lt;property id=&quot;20300&quot; value=&quot;Slide 4 - &amp;quot;2.  Ask where can I contribute best&amp;quot;&quot;/&gt;&lt;property id=&quot;20307&quot; value=&quot;266&quot;/&gt;&lt;/object&gt;&lt;object type=&quot;3&quot; unique_id=&quot;10372&quot;&gt;&lt;property id=&quot;20148&quot; value=&quot;5&quot;/&gt;&lt;property id=&quot;20300&quot; value=&quot;Slide 5 - &amp;quot;3.  What are the constraints&amp;quot;&quot;/&gt;&lt;property id=&quot;20307&quot; value=&quot;267&quot;/&gt;&lt;/object&gt;&lt;object type=&quot;3&quot; unique_id=&quot;10373&quot;&gt;&lt;property id=&quot;20148&quot; value=&quot;5&quot;/&gt;&lt;property id=&quot;20300&quot; value=&quot;Slide 6 - &amp;quot; 4. Aim High and Lead&amp;quot;&quot;/&gt;&lt;property id=&quot;20307&quot; value=&quot;268&quot;/&gt;&lt;/object&gt;&lt;object type=&quot;3&quot; unique_id=&quot;10374&quot;&gt;&lt;property id=&quot;20148&quot; value=&quot;5&quot;/&gt;&lt;property id=&quot;20300&quot; value=&quot;Slide 7 - &amp;quot;5.  Keep Goals Aligned&amp;quot;&quot;/&gt;&lt;property id=&quot;20307&quot; value=&quot;269&quot;/&gt;&lt;/object&gt;&lt;object type=&quot;3&quot; unique_id=&quot;10375&quot;&gt;&lt;property id=&quot;20148&quot; value=&quot;5&quot;/&gt;&lt;property id=&quot;20300&quot; value=&quot;Slide 8 - &amp;quot;6.  Reconsider Selected Goal&amp;quot;&quot;/&gt;&lt;property id=&quot;20307&quot; value=&quot;270&quot;/&gt;&lt;/object&gt;&lt;object type=&quot;3&quot; unique_id=&quot;10376&quot;&gt;&lt;property id=&quot;20148&quot; value=&quot;5&quot;/&gt;&lt;property id=&quot;20300&quot; value=&quot;Slide 9 - &amp;quot;7.  Pursue Justice and Mercy&amp;quot;&quot;/&gt;&lt;property id=&quot;20307&quot; value=&quot;271&quot;/&gt;&lt;/object&gt;&lt;object type=&quot;3&quot; unique_id=&quot;10377&quot;&gt;&lt;property id=&quot;20148&quot; value=&quot;5&quot;/&gt;&lt;property id=&quot;20300&quot; value=&quot;Slide 10 - &amp;quot;How is our Planning?&amp;quot;&quot;/&gt;&lt;property id=&quot;20307&quot; value=&quot;272&quot;/&gt;&lt;/object&gt;&lt;/object&gt;&lt;object type=&quot;8&quot; unique_id=&quot;10389&quot;&gt;&lt;/object&gt;&lt;/object&gt;&lt;/database&gt;"/>
  <p:tag name="MMPROD_NEXTUNIQUEID" val="10015"/>
  <p:tag name="SECTOMILLISECCONVERTED" val="1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389</Words>
  <Application>Microsoft Office PowerPoint</Application>
  <PresentationFormat>On-screen Show (4:3)</PresentationFormat>
  <Paragraphs>98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Pixel</vt:lpstr>
      <vt:lpstr>Auxiliary Deck Plate Leadership Series</vt:lpstr>
      <vt:lpstr>Overview of need </vt:lpstr>
      <vt:lpstr>1.  Ask what needs to be done</vt:lpstr>
      <vt:lpstr>2.  Ask where can I contribute best</vt:lpstr>
      <vt:lpstr>3.  What are the constraints</vt:lpstr>
      <vt:lpstr> 4. Aim High and Lead</vt:lpstr>
      <vt:lpstr>5.  Keep Goals Aligned</vt:lpstr>
      <vt:lpstr>6.  Reconsider Selected Goal</vt:lpstr>
      <vt:lpstr>7.  Pursue Justice and Mercy</vt:lpstr>
      <vt:lpstr>How is our Planning?</vt:lpstr>
    </vt:vector>
  </TitlesOfParts>
  <Company>Woodbridge SHS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Auxiliary Leadership and Management School</dc:title>
  <dc:creator>George Bond</dc:creator>
  <cp:lastModifiedBy>Dale Fajardo</cp:lastModifiedBy>
  <cp:revision>25</cp:revision>
  <dcterms:created xsi:type="dcterms:W3CDTF">2013-09-30T21:13:54Z</dcterms:created>
  <dcterms:modified xsi:type="dcterms:W3CDTF">2014-06-12T18:02:57Z</dcterms:modified>
</cp:coreProperties>
</file>