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762" autoAdjust="0"/>
  </p:normalViewPr>
  <p:slideViewPr>
    <p:cSldViewPr snapToGrid="0" snapToObjects="1">
      <p:cViewPr>
        <p:scale>
          <a:sx n="70" d="100"/>
          <a:sy n="70" d="100"/>
        </p:scale>
        <p:origin x="-1968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9EB1-C38B-9A43-8D70-8016A12B5C76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FD581-7444-1F43-9727-3AC4EA90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500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E3553-D883-2E4F-830C-79C584B02195}" type="datetimeFigureOut">
              <a:rPr lang="en-US" smtClean="0"/>
              <a:t>6/12/2014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3A8B-3EC7-5346-9A9D-872F1764E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91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B64D4AF8-30F4-4B59-A4FD-B5033FCEFCB8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0076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0763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FEFF-303D-403A-8A46-62FBC2BB1251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B2373-4EA3-479C-9B41-60874440B3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78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A3A96-CFFD-409E-A84E-0AFB925B1C6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62C76-9395-4235-8673-A2AC025C3453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1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F2C51-FECF-4000-8BAB-3AFF4DDA862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6823-A354-498D-89AE-B3911B76A0E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81AB5-61B9-4E8F-BB51-EE63D357AE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6E39F-3250-4F76-BAA4-C197D3F0997E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63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020D9-EA03-4456-A229-2A02EBD3CB8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C2F84-1F66-43B5-BCFB-DCC321C38E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27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59F5C-FC80-40FC-B932-149EC77A55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54BF0-0DBA-4D93-8CAD-83C9AD1071F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63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3C52-30CE-47E9-8040-7E2840AF55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91F9F-CAC4-4E86-B725-774711A3ED4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5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C1C5-DD3F-4DBF-939D-3F7F6DDEF7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C3A55-3D6B-4508-8A4F-54EE8917AAA8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857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22432-0894-4CB4-85B7-893F85FD9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92A58-ED64-4126-B8E3-C217D6A4602F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CD53-41A9-42A2-8ED2-C2649ECB4C0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E2EB6-B5DC-46D9-BB9E-E194CF4079A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5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59FB0-053C-45A9-AF81-CC788960382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F677-4AA1-48D6-BB66-41765193D2A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43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386AC-F0A6-44B2-900E-803F77730E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EAAB2-E748-498F-8886-44C8DE3000F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1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0490-5945-4C3B-AD5F-6A1F80290D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CA79-1130-499A-8409-5022F8155AB2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6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26430-695E-4F24-9EDC-ACCFA03A4BE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A4A2A-0039-49F4-94F0-7062729A44AA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9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2AD1E-BADA-46B4-A6FE-304397CEB02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6F206-9651-483F-9E09-4273805B64CD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6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065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AB3ECBA-9B59-4CF8-9564-502C24F9D4E4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666699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9999CC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066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098C7EF-96D6-4E9F-854B-DCF5FD099ABC}" type="datetime1">
              <a:rPr lang="en-US" smtClean="0">
                <a:solidFill>
                  <a:srgbClr val="000000"/>
                </a:solidFill>
              </a:rPr>
              <a:t>6/12/2014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27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590800" y="6248400"/>
            <a:ext cx="38100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</a:rPr>
              <a:t>USCG Auxiliary Leadership Deck Plate Series</a:t>
            </a:r>
          </a:p>
        </p:txBody>
      </p:sp>
      <p:sp>
        <p:nvSpPr>
          <p:cNvPr id="307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8E75C1E0-C77C-4087-B42C-95E576A435F9}" type="slidenum">
              <a:rPr lang="en-US" smtClean="0">
                <a:solidFill>
                  <a:srgbClr val="000000"/>
                </a:solidFill>
                <a:latin typeface="Arial Black" pitchFamily="34" charset="0"/>
              </a:rPr>
              <a:pPr/>
              <a:t>1</a:t>
            </a:fld>
            <a:endParaRPr lang="en-US" smtClean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4081"/>
            <a:ext cx="8115300" cy="990600"/>
          </a:xfrm>
        </p:spPr>
        <p:txBody>
          <a:bodyPr/>
          <a:lstStyle/>
          <a:p>
            <a:pPr algn="ctr" eaLnBrk="1" hangingPunct="1"/>
            <a:r>
              <a:rPr lang="en-US" sz="2800" b="1" i="1" dirty="0" smtClean="0"/>
              <a:t>Auxiliary Deck Plate Leadership Series</a:t>
            </a:r>
          </a:p>
        </p:txBody>
      </p:sp>
      <p:pic>
        <p:nvPicPr>
          <p:cNvPr id="3079" name="Picture 6" descr="cgsea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4752975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150px-AUX_S_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651" y="4779899"/>
            <a:ext cx="1628851" cy="152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" descr="CGAux-head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1" y="1599703"/>
            <a:ext cx="82296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>
                <a:solidFill>
                  <a:prstClr val="black"/>
                </a:solidFill>
                <a:ea typeface="MS Mincho"/>
                <a:cs typeface="Times New Roman"/>
              </a:rPr>
              <a:t>Group Development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 algn="ctr"/>
            <a:r>
              <a:rPr lang="en-US" sz="2000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 err="1">
                <a:solidFill>
                  <a:prstClr val="black"/>
                </a:solidFill>
                <a:ea typeface="MS Mincho"/>
                <a:cs typeface="Times New Roman"/>
              </a:rPr>
              <a:t>USCG</a:t>
            </a:r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 Leadership Competency: </a:t>
            </a: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Leading Others: Team Building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Learning Outcomes: 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Describe the five states of </a:t>
            </a:r>
            <a:r>
              <a:rPr lang="en-US">
                <a:solidFill>
                  <a:prstClr val="black"/>
                </a:solidFill>
                <a:ea typeface="MS Mincho"/>
                <a:cs typeface="Times New Roman"/>
              </a:rPr>
              <a:t>group </a:t>
            </a:r>
            <a:r>
              <a:rPr lang="en-US" smtClean="0">
                <a:solidFill>
                  <a:prstClr val="black"/>
                </a:solidFill>
                <a:ea typeface="MS Mincho"/>
                <a:cs typeface="Times New Roman"/>
              </a:rPr>
              <a:t>development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en-US" dirty="0">
                <a:solidFill>
                  <a:prstClr val="black"/>
                </a:solidFill>
                <a:ea typeface="MS Mincho"/>
                <a:cs typeface="Times New Roman"/>
              </a:rPr>
              <a:t>Assess what stage the flotilla or division is </a:t>
            </a:r>
            <a:r>
              <a:rPr lang="en-US" dirty="0" smtClean="0">
                <a:solidFill>
                  <a:prstClr val="black"/>
                </a:solidFill>
                <a:ea typeface="MS Mincho"/>
                <a:cs typeface="Times New Roman"/>
              </a:rPr>
              <a:t>at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marL="228600" lvl="0"/>
            <a:r>
              <a:rPr lang="en-US" b="1" dirty="0">
                <a:solidFill>
                  <a:prstClr val="black"/>
                </a:solidFill>
                <a:ea typeface="MS Mincho"/>
                <a:cs typeface="Times New Roman"/>
              </a:rPr>
              <a:t> 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  <a:p>
            <a:pPr lvl="0"/>
            <a:r>
              <a:rPr lang="en-US" b="1" i="1" dirty="0">
                <a:solidFill>
                  <a:prstClr val="black"/>
                </a:solidFill>
                <a:ea typeface="MS Mincho"/>
                <a:cs typeface="Times New Roman"/>
              </a:rPr>
              <a:t>A group is defined as a collection of two or more interacting individuals with a stable pattern of relationships who share common goals and who perceive themselves as being a group</a:t>
            </a:r>
            <a:r>
              <a:rPr lang="en-US" b="1" i="1" dirty="0" smtClean="0">
                <a:solidFill>
                  <a:prstClr val="black"/>
                </a:solidFill>
                <a:ea typeface="MS Mincho"/>
                <a:cs typeface="Times New Roman"/>
              </a:rPr>
              <a:t>.</a:t>
            </a:r>
            <a:endParaRPr lang="en-US" dirty="0">
              <a:solidFill>
                <a:prstClr val="black"/>
              </a:solidFill>
              <a:latin typeface="Cambria"/>
              <a:ea typeface="MS Mincho"/>
              <a:cs typeface="Times New Roman"/>
            </a:endParaRPr>
          </a:p>
        </p:txBody>
      </p:sp>
      <p:pic>
        <p:nvPicPr>
          <p:cNvPr id="1032" name="Picture 8" descr="C:\Users\Michael\AppData\Local\Microsoft\Windows\Temporary Internet Files\Content.Outlook\SX99UYQO\T-DIR_seal_smal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018" y="4752975"/>
            <a:ext cx="1527048" cy="152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1165111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42551"/>
          </a:xfrm>
        </p:spPr>
        <p:txBody>
          <a:bodyPr/>
          <a:lstStyle/>
          <a:p>
            <a:r>
              <a:rPr lang="en-US" sz="3200" b="1" i="1" dirty="0" smtClean="0"/>
              <a:t>Definitions 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5797"/>
            <a:ext cx="8229600" cy="4452553"/>
          </a:xfrm>
        </p:spPr>
        <p:txBody>
          <a:bodyPr/>
          <a:lstStyle/>
          <a:p>
            <a:pPr lvl="0" eaLnBrk="1" hangingPunct="1"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group is a collection of two or more interacting individuals with a stable pattern of relationships who share common goals and who perceive themselves as being a </a:t>
            </a:r>
            <a:r>
              <a:rPr lang="en-US" alt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group: </a:t>
            </a:r>
            <a:r>
              <a:rPr lang="en-US" alt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Flotilla or Division</a:t>
            </a: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1" hangingPunct="1"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Formal groups are defined by the organizational </a:t>
            </a:r>
            <a:r>
              <a:rPr lang="en-US" altLang="en-US" sz="2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n-US" alt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Command groups or Task groups (boat crew)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</a:pPr>
            <a:r>
              <a:rPr lang="en-US" altLang="en-US" sz="2800" dirty="0"/>
              <a:t>Informal groups are groups that form to respond to common interests or social interaction</a:t>
            </a:r>
            <a:r>
              <a:rPr lang="en-US" altLang="en-US" sz="2800" dirty="0" smtClean="0"/>
              <a:t>: </a:t>
            </a:r>
            <a:r>
              <a:rPr lang="en-US" altLang="en-US" sz="2400" dirty="0" smtClean="0"/>
              <a:t>Interest groups or Friendship groups</a:t>
            </a: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Clr>
                <a:schemeClr val="bg2">
                  <a:lumMod val="60000"/>
                  <a:lumOff val="40000"/>
                </a:schemeClr>
              </a:buClr>
              <a:buSzPct val="90000"/>
              <a:buNone/>
            </a:pPr>
            <a:endParaRPr lang="en-US" altLang="en-US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505574"/>
            <a:ext cx="3495675" cy="20002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047936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3189"/>
          </a:xfrm>
        </p:spPr>
        <p:txBody>
          <a:bodyPr/>
          <a:lstStyle/>
          <a:p>
            <a:r>
              <a:rPr lang="en-US" altLang="en-US" sz="3200" b="1" i="1" dirty="0">
                <a:latin typeface="Arial" panose="020B0604020202020204" pitchFamily="34" charset="0"/>
                <a:cs typeface="Arial" panose="020B0604020202020204" pitchFamily="34" charset="0"/>
              </a:rPr>
              <a:t>Why do People Join </a:t>
            </a:r>
            <a:r>
              <a:rPr lang="en-US" altLang="en-US" sz="3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Volunteer Organizations?</a:t>
            </a:r>
            <a:endParaRPr lang="en-US" sz="3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1135"/>
            <a:ext cx="8229600" cy="3886200"/>
          </a:xfrm>
        </p:spPr>
        <p:txBody>
          <a:bodyPr/>
          <a:lstStyle/>
          <a:p>
            <a:r>
              <a:rPr lang="en-US" altLang="en-US" dirty="0"/>
              <a:t>Security</a:t>
            </a:r>
          </a:p>
          <a:p>
            <a:r>
              <a:rPr lang="en-US" altLang="en-US" dirty="0"/>
              <a:t>Status</a:t>
            </a:r>
          </a:p>
          <a:p>
            <a:r>
              <a:rPr lang="en-US" altLang="en-US" dirty="0"/>
              <a:t>Self-esteem</a:t>
            </a:r>
          </a:p>
          <a:p>
            <a:r>
              <a:rPr lang="en-US" altLang="en-US" dirty="0"/>
              <a:t>Power</a:t>
            </a:r>
          </a:p>
          <a:p>
            <a:r>
              <a:rPr lang="en-US" altLang="en-US" dirty="0"/>
              <a:t>Goal achievement</a:t>
            </a:r>
          </a:p>
          <a:p>
            <a:r>
              <a:rPr lang="en-US" altLang="en-US" dirty="0"/>
              <a:t>Cultural </a:t>
            </a:r>
            <a:r>
              <a:rPr lang="en-US" altLang="en-US" dirty="0" smtClean="0"/>
              <a:t>identity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781300" y="6438900"/>
            <a:ext cx="3581400" cy="2667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562" y="1771135"/>
            <a:ext cx="3315275" cy="348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4230" y="5301651"/>
            <a:ext cx="3237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 </a:t>
            </a:r>
            <a:r>
              <a:rPr lang="en-US" sz="1200" dirty="0"/>
              <a:t>retrieved </a:t>
            </a:r>
            <a:r>
              <a:rPr lang="en-US" sz="1200" dirty="0" smtClean="0"/>
              <a:t>from http</a:t>
            </a:r>
            <a:r>
              <a:rPr lang="en-US" sz="1200" dirty="0"/>
              <a:t>://www.cgaux.org</a:t>
            </a:r>
            <a:r>
              <a:rPr lang="en-US" dirty="0"/>
              <a:t>/  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139011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7265"/>
          </a:xfrm>
        </p:spPr>
        <p:txBody>
          <a:bodyPr/>
          <a:lstStyle/>
          <a:p>
            <a:r>
              <a:rPr lang="en-US" sz="3200" b="1" i="1" dirty="0" smtClean="0"/>
              <a:t>Group Development Stages</a:t>
            </a:r>
            <a:endParaRPr lang="en-US" sz="32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691" y="1140940"/>
            <a:ext cx="8022216" cy="4926227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altLang="en-US" sz="2400" dirty="0"/>
              <a:t>Forming – caution, confusion, uncertainty.</a:t>
            </a:r>
          </a:p>
          <a:p>
            <a:pPr>
              <a:lnSpc>
                <a:spcPct val="150000"/>
              </a:lnSpc>
            </a:pPr>
            <a:r>
              <a:rPr lang="en-US" altLang="en-US" sz="2400" dirty="0"/>
              <a:t>Storming – tension, hostility, and </a:t>
            </a:r>
            <a:r>
              <a:rPr lang="en-US" altLang="en-US" sz="2400" dirty="0"/>
              <a:t>intragroup conflict</a:t>
            </a:r>
            <a:r>
              <a:rPr lang="en-US" altLang="en-US" sz="2400" dirty="0"/>
              <a:t>.</a:t>
            </a:r>
          </a:p>
          <a:p>
            <a:pPr lvl="0">
              <a:lnSpc>
                <a:spcPct val="150000"/>
              </a:lnSpc>
            </a:pPr>
            <a:r>
              <a:rPr lang="en-US" altLang="en-US" sz="2400" dirty="0"/>
              <a:t>Norming – group norms and developing of </a:t>
            </a:r>
            <a:r>
              <a:rPr lang="en-US" altLang="en-US" sz="2400" dirty="0"/>
              <a:t>close </a:t>
            </a:r>
            <a:r>
              <a:rPr lang="en-US" altLang="en-US" sz="2400" dirty="0"/>
              <a:t>relationships.</a:t>
            </a:r>
          </a:p>
          <a:p>
            <a:pPr lvl="0">
              <a:lnSpc>
                <a:spcPct val="150000"/>
              </a:lnSpc>
            </a:pPr>
            <a:r>
              <a:rPr lang="en-US" altLang="en-US" sz="2400" dirty="0"/>
              <a:t>Performing -  focusing on the accomplishment </a:t>
            </a:r>
            <a:r>
              <a:rPr lang="en-US" altLang="en-US" sz="2400" dirty="0"/>
              <a:t>of </a:t>
            </a:r>
            <a:r>
              <a:rPr lang="en-US" altLang="en-US" sz="2400" dirty="0"/>
              <a:t>the task.</a:t>
            </a:r>
          </a:p>
          <a:p>
            <a:pPr lvl="0">
              <a:lnSpc>
                <a:spcPct val="150000"/>
              </a:lnSpc>
            </a:pPr>
            <a:r>
              <a:rPr lang="en-US" altLang="en-US" sz="2400" dirty="0"/>
              <a:t>Adjourning – getting closure.</a:t>
            </a:r>
          </a:p>
          <a:p>
            <a:pPr indent="0"/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477530" y="6376086"/>
            <a:ext cx="4015945" cy="329514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387689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447675"/>
          </a:xfrm>
        </p:spPr>
        <p:txBody>
          <a:bodyPr/>
          <a:lstStyle/>
          <a:p>
            <a:r>
              <a:rPr lang="en-US" sz="3200" b="1" i="1" dirty="0" smtClean="0"/>
              <a:t>Summary – Where are We as a Flotilla?</a:t>
            </a:r>
            <a:endParaRPr lang="en-US" sz="3200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847975" y="6410324"/>
            <a:ext cx="3486149" cy="295275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USCG</a:t>
            </a:r>
            <a:r>
              <a:rPr lang="en-US" dirty="0" smtClean="0">
                <a:solidFill>
                  <a:srgbClr val="000000"/>
                </a:solidFill>
              </a:rPr>
              <a:t> Auxiliary Leadership Deck Plate Series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0DC1C5-DD3F-4DBF-939D-3F7F6DDEF74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42085"/>
            <a:ext cx="8229600" cy="5006315"/>
          </a:xfrm>
        </p:spPr>
        <p:txBody>
          <a:bodyPr/>
          <a:lstStyle/>
          <a:p>
            <a:r>
              <a:rPr lang="en-US" sz="1400" b="1" dirty="0" smtClean="0"/>
              <a:t>Forming - </a:t>
            </a:r>
            <a:r>
              <a:rPr lang="en-US" sz="1400" dirty="0" smtClean="0"/>
              <a:t>High </a:t>
            </a:r>
            <a:r>
              <a:rPr lang="en-US" sz="1400" dirty="0"/>
              <a:t>dependence on </a:t>
            </a:r>
            <a:r>
              <a:rPr lang="en-US" sz="1400" dirty="0" smtClean="0"/>
              <a:t>Flotilla Commander </a:t>
            </a:r>
            <a:r>
              <a:rPr lang="en-US" sz="1400" dirty="0"/>
              <a:t>for guidance and direction. Little agreement </a:t>
            </a:r>
            <a:r>
              <a:rPr lang="en-US" sz="1400" dirty="0" smtClean="0"/>
              <a:t>on Flotilla </a:t>
            </a:r>
            <a:r>
              <a:rPr lang="en-US" sz="1400" dirty="0"/>
              <a:t>aims other than received from leader. </a:t>
            </a:r>
            <a:r>
              <a:rPr lang="en-US" sz="1400" dirty="0" smtClean="0"/>
              <a:t>Member </a:t>
            </a:r>
            <a:r>
              <a:rPr lang="en-US" sz="1400" dirty="0"/>
              <a:t>roles and responsibilities are unclear. Leader must be prepared to answer lots of questions about the </a:t>
            </a:r>
            <a:r>
              <a:rPr lang="en-US" sz="1400" dirty="0" smtClean="0"/>
              <a:t>Flotillas </a:t>
            </a:r>
            <a:r>
              <a:rPr lang="en-US" sz="1400" dirty="0"/>
              <a:t>purpose, objectives and external relationships. </a:t>
            </a:r>
            <a:r>
              <a:rPr lang="en-US" sz="1400" b="1" i="1" u="sng" dirty="0"/>
              <a:t>Leader </a:t>
            </a:r>
            <a:r>
              <a:rPr lang="en-US" sz="1400" b="1" i="1" u="sng" dirty="0" smtClean="0"/>
              <a:t>directs</a:t>
            </a:r>
            <a:r>
              <a:rPr lang="en-US" sz="1400" dirty="0" smtClean="0"/>
              <a:t>.</a:t>
            </a:r>
          </a:p>
          <a:p>
            <a:r>
              <a:rPr lang="en-US" sz="1400" b="1" dirty="0" smtClean="0"/>
              <a:t>Storming - </a:t>
            </a:r>
            <a:r>
              <a:rPr lang="en-US" sz="1400" dirty="0" smtClean="0"/>
              <a:t>Decisions </a:t>
            </a:r>
            <a:r>
              <a:rPr lang="en-US" sz="1400" dirty="0"/>
              <a:t>don't come easily within </a:t>
            </a:r>
            <a:r>
              <a:rPr lang="en-US" sz="1400" dirty="0" smtClean="0"/>
              <a:t>Flotilla. Members </a:t>
            </a:r>
            <a:r>
              <a:rPr lang="en-US" sz="1400" dirty="0"/>
              <a:t>vie for position as they attempt to establish themselves in relation to other </a:t>
            </a:r>
            <a:r>
              <a:rPr lang="en-US" sz="1400" dirty="0" smtClean="0"/>
              <a:t>members </a:t>
            </a:r>
            <a:r>
              <a:rPr lang="en-US" sz="1400" dirty="0"/>
              <a:t>and the leader, who might receive challenges from </a:t>
            </a:r>
            <a:r>
              <a:rPr lang="en-US" sz="1400" dirty="0" smtClean="0"/>
              <a:t>members</a:t>
            </a:r>
            <a:r>
              <a:rPr lang="en-US" sz="1400" dirty="0"/>
              <a:t>. </a:t>
            </a:r>
            <a:r>
              <a:rPr lang="en-US" sz="1400" dirty="0" smtClean="0"/>
              <a:t>There is some clarity </a:t>
            </a:r>
            <a:r>
              <a:rPr lang="en-US" sz="1400" dirty="0"/>
              <a:t>of </a:t>
            </a:r>
            <a:r>
              <a:rPr lang="en-US" sz="1400" dirty="0" smtClean="0"/>
              <a:t>purpose but </a:t>
            </a:r>
            <a:r>
              <a:rPr lang="en-US" sz="1400" dirty="0"/>
              <a:t>plenty of uncertainties persist. Cliques and factions </a:t>
            </a:r>
            <a:r>
              <a:rPr lang="en-US" sz="1400" dirty="0" smtClean="0"/>
              <a:t>have formed </a:t>
            </a:r>
            <a:r>
              <a:rPr lang="en-US" sz="1400" dirty="0"/>
              <a:t>and there may be power struggles. </a:t>
            </a:r>
            <a:r>
              <a:rPr lang="en-US" sz="1400" b="1" i="1" u="sng" dirty="0"/>
              <a:t>Leader </a:t>
            </a:r>
            <a:r>
              <a:rPr lang="en-US" sz="1400" b="1" i="1" u="sng" dirty="0" smtClean="0"/>
              <a:t>coaches. </a:t>
            </a:r>
          </a:p>
          <a:p>
            <a:r>
              <a:rPr lang="en-US" sz="1400" b="1" dirty="0" smtClean="0"/>
              <a:t>Norming - </a:t>
            </a:r>
            <a:r>
              <a:rPr lang="en-US" sz="1400" dirty="0" smtClean="0"/>
              <a:t>Agreement </a:t>
            </a:r>
            <a:r>
              <a:rPr lang="en-US" sz="1400" dirty="0"/>
              <a:t>and consensus largely forms among the </a:t>
            </a:r>
            <a:r>
              <a:rPr lang="en-US" sz="1400" dirty="0" smtClean="0"/>
              <a:t>members, </a:t>
            </a:r>
            <a:r>
              <a:rPr lang="en-US" sz="1400" dirty="0"/>
              <a:t>who respond well to facilitation by leader. Roles and responsibilities are clear and accepted. Big decisions are made by </a:t>
            </a:r>
            <a:r>
              <a:rPr lang="en-US" sz="1400" dirty="0" smtClean="0"/>
              <a:t>member </a:t>
            </a:r>
            <a:r>
              <a:rPr lang="en-US" sz="1400" dirty="0"/>
              <a:t>agreement. Smaller decisions may be delegated to individuals or small teams within </a:t>
            </a:r>
            <a:r>
              <a:rPr lang="en-US" sz="1400" dirty="0" smtClean="0"/>
              <a:t>Flotilla. </a:t>
            </a:r>
            <a:r>
              <a:rPr lang="en-US" sz="1400" dirty="0"/>
              <a:t>Commitment and unity is strong. The </a:t>
            </a:r>
            <a:r>
              <a:rPr lang="en-US" sz="1400" dirty="0" smtClean="0"/>
              <a:t>Flotilla </a:t>
            </a:r>
            <a:r>
              <a:rPr lang="en-US" sz="1400" dirty="0"/>
              <a:t>may engage in fun and social activities. </a:t>
            </a:r>
            <a:r>
              <a:rPr lang="en-US" sz="1400" dirty="0" smtClean="0"/>
              <a:t>There </a:t>
            </a:r>
            <a:r>
              <a:rPr lang="en-US" sz="1400" dirty="0"/>
              <a:t>is general respect for the leader and some of leadership is more shared by the </a:t>
            </a:r>
            <a:r>
              <a:rPr lang="en-US" sz="1400" dirty="0" smtClean="0"/>
              <a:t>members. </a:t>
            </a:r>
            <a:r>
              <a:rPr lang="en-US" sz="1400" b="1" i="1" u="sng" dirty="0"/>
              <a:t>Leader facilitates and </a:t>
            </a:r>
            <a:r>
              <a:rPr lang="en-US" sz="1400" b="1" i="1" u="sng" dirty="0" smtClean="0"/>
              <a:t>enables.</a:t>
            </a:r>
          </a:p>
          <a:p>
            <a:r>
              <a:rPr lang="en-US" sz="1400" b="1" dirty="0" smtClean="0"/>
              <a:t>Performing - </a:t>
            </a:r>
            <a:r>
              <a:rPr lang="en-US" sz="1400" dirty="0" smtClean="0"/>
              <a:t>The Flotilla is </a:t>
            </a:r>
            <a:r>
              <a:rPr lang="en-US" sz="1400" dirty="0"/>
              <a:t>more strategically aware; the </a:t>
            </a:r>
            <a:r>
              <a:rPr lang="en-US" sz="1400" dirty="0" smtClean="0"/>
              <a:t>members know </a:t>
            </a:r>
            <a:r>
              <a:rPr lang="en-US" sz="1400" dirty="0"/>
              <a:t>clearly why </a:t>
            </a:r>
            <a:r>
              <a:rPr lang="en-US" sz="1400" dirty="0" smtClean="0"/>
              <a:t>they are </a:t>
            </a:r>
            <a:r>
              <a:rPr lang="en-US" sz="1400" dirty="0"/>
              <a:t>doing what </a:t>
            </a:r>
            <a:r>
              <a:rPr lang="en-US" sz="1400" dirty="0" smtClean="0"/>
              <a:t>they are </a:t>
            </a:r>
            <a:r>
              <a:rPr lang="en-US" sz="1400" dirty="0"/>
              <a:t>doing. The </a:t>
            </a:r>
            <a:r>
              <a:rPr lang="en-US" sz="1400" dirty="0" smtClean="0"/>
              <a:t>members have </a:t>
            </a:r>
            <a:r>
              <a:rPr lang="en-US" sz="1400" dirty="0"/>
              <a:t>a shared vision and is able to stand on its own </a:t>
            </a:r>
            <a:r>
              <a:rPr lang="en-US" sz="1400" dirty="0" smtClean="0"/>
              <a:t>feet. </a:t>
            </a:r>
            <a:r>
              <a:rPr lang="en-US" sz="1400" dirty="0"/>
              <a:t>There is a focus on </a:t>
            </a:r>
            <a:r>
              <a:rPr lang="en-US" sz="1400" dirty="0" smtClean="0"/>
              <a:t>over-achieving. Disagreements </a:t>
            </a:r>
            <a:r>
              <a:rPr lang="en-US" sz="1400" dirty="0"/>
              <a:t>occur but now they are resolved within the </a:t>
            </a:r>
            <a:r>
              <a:rPr lang="en-US" sz="1400" dirty="0" smtClean="0"/>
              <a:t>Flotilla </a:t>
            </a:r>
            <a:r>
              <a:rPr lang="en-US" sz="1400" dirty="0"/>
              <a:t>positively, and necessary changes to processes and structure are made by the </a:t>
            </a:r>
            <a:r>
              <a:rPr lang="en-US" sz="1400" dirty="0" smtClean="0"/>
              <a:t>members. </a:t>
            </a:r>
            <a:r>
              <a:rPr lang="en-US" sz="1400" dirty="0"/>
              <a:t>The </a:t>
            </a:r>
            <a:r>
              <a:rPr lang="en-US" sz="1400" dirty="0" smtClean="0"/>
              <a:t>members are </a:t>
            </a:r>
            <a:r>
              <a:rPr lang="en-US" sz="1400" dirty="0"/>
              <a:t>able to work towards achieving the goal, and also to attend to relationship, style and process issues along the way. M</a:t>
            </a:r>
            <a:r>
              <a:rPr lang="en-US" sz="1400" dirty="0" smtClean="0"/>
              <a:t>embers </a:t>
            </a:r>
            <a:r>
              <a:rPr lang="en-US" sz="1400" dirty="0"/>
              <a:t>look after each other. </a:t>
            </a:r>
            <a:r>
              <a:rPr lang="en-US" sz="1400" dirty="0" smtClean="0"/>
              <a:t>The Flotilla receives delegated </a:t>
            </a:r>
            <a:r>
              <a:rPr lang="en-US" sz="1400" dirty="0"/>
              <a:t>tasks and projects from the leader</a:t>
            </a:r>
            <a:r>
              <a:rPr lang="en-US" sz="1400" dirty="0" smtClean="0"/>
              <a:t>. Members </a:t>
            </a:r>
            <a:r>
              <a:rPr lang="en-US" sz="1400" dirty="0"/>
              <a:t>might ask for assistance from the leader with personal and interpersonal development. </a:t>
            </a:r>
            <a:r>
              <a:rPr lang="en-US" sz="1400" b="1" i="1" u="sng" dirty="0"/>
              <a:t>Leader delegates and </a:t>
            </a:r>
            <a:r>
              <a:rPr lang="en-US" sz="1400" b="1" i="1" u="sng" dirty="0" smtClean="0"/>
              <a:t>oversees.</a:t>
            </a:r>
            <a:endParaRPr lang="en-US" sz="1400" b="1" i="1" u="sng" dirty="0"/>
          </a:p>
        </p:txBody>
      </p:sp>
      <p:sp>
        <p:nvSpPr>
          <p:cNvPr id="7" name="TextBox 2"/>
          <p:cNvSpPr txBox="1"/>
          <p:nvPr/>
        </p:nvSpPr>
        <p:spPr>
          <a:xfrm>
            <a:off x="457654" y="6454876"/>
            <a:ext cx="19992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i="1" dirty="0"/>
              <a:t>Reviewed, DIR-T USCGAUX</a:t>
            </a:r>
          </a:p>
        </p:txBody>
      </p:sp>
    </p:spTree>
    <p:extLst>
      <p:ext uri="{BB962C8B-B14F-4D97-AF65-F5344CB8AC3E}">
        <p14:creationId xmlns:p14="http://schemas.microsoft.com/office/powerpoint/2010/main" val="23298583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132&quot;&gt;&lt;object type=&quot;3&quot; unique_id=&quot;10133&quot;&gt;&lt;property id=&quot;20148&quot; value=&quot;5&quot;/&gt;&lt;property id=&quot;20300&quot; value=&quot;Slide 1 - &amp;quot;Auxiliary Deck Plate Leadership Series&amp;quot;&quot;/&gt;&lt;property id=&quot;20307&quot; value=&quot;263&quot;/&gt;&lt;/object&gt;&lt;object type=&quot;3&quot; unique_id=&quot;10134&quot;&gt;&lt;property id=&quot;20148&quot; value=&quot;5&quot;/&gt;&lt;property id=&quot;20300&quot; value=&quot;Slide 2 - &amp;quot;Definitions &amp;quot;&quot;/&gt;&lt;property id=&quot;20307&quot; value=&quot;264&quot;/&gt;&lt;/object&gt;&lt;object type=&quot;3&quot; unique_id=&quot;10135&quot;&gt;&lt;property id=&quot;20148&quot; value=&quot;5&quot;/&gt;&lt;property id=&quot;20300&quot; value=&quot;Slide 3 - &amp;quot;Why do People Join Volunteer Organizations?&amp;quot;&quot;/&gt;&lt;property id=&quot;20307&quot; value=&quot;265&quot;/&gt;&lt;/object&gt;&lt;object type=&quot;3&quot; unique_id=&quot;10136&quot;&gt;&lt;property id=&quot;20148&quot; value=&quot;5&quot;/&gt;&lt;property id=&quot;20300&quot; value=&quot;Slide 4 - &amp;quot;Group Development Stages&amp;quot;&quot;/&gt;&lt;property id=&quot;20307&quot; value=&quot;266&quot;/&gt;&lt;/object&gt;&lt;object type=&quot;3&quot; unique_id=&quot;10137&quot;&gt;&lt;property id=&quot;20148&quot; value=&quot;5&quot;/&gt;&lt;property id=&quot;20300&quot; value=&quot;Slide 5 - &amp;quot;Summary – Where are We as a Flotilla?&amp;quot;&quot;/&gt;&lt;property id=&quot;20307&quot; value=&quot;267&quot;/&gt;&lt;/object&gt;&lt;/object&gt;&lt;object type=&quot;8&quot; unique_id=&quot;10144&quot;&gt;&lt;/object&gt;&lt;/object&gt;&lt;/database&gt;"/>
  <p:tag name="MMPROD_NEXTUNIQUEID" val="10012"/>
  <p:tag name="SECTOMILLISECCONVERTED" val="1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545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Pixel</vt:lpstr>
      <vt:lpstr>Auxiliary Deck Plate Leadership Series</vt:lpstr>
      <vt:lpstr>Definitions </vt:lpstr>
      <vt:lpstr>Why do People Join Volunteer Organizations?</vt:lpstr>
      <vt:lpstr>Group Development Stages</vt:lpstr>
      <vt:lpstr>Summary – Where are We as a Flotilla?</vt:lpstr>
    </vt:vector>
  </TitlesOfParts>
  <Company>Woodbridge SHS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Auxiliary Leadership and Management School</dc:title>
  <dc:creator>George Bond</dc:creator>
  <cp:lastModifiedBy>Dale Fajardo</cp:lastModifiedBy>
  <cp:revision>17</cp:revision>
  <dcterms:created xsi:type="dcterms:W3CDTF">2013-09-30T21:13:54Z</dcterms:created>
  <dcterms:modified xsi:type="dcterms:W3CDTF">2014-06-12T17:58:56Z</dcterms:modified>
</cp:coreProperties>
</file>