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63" r:id="rId2"/>
    <p:sldId id="264" r:id="rId3"/>
    <p:sldId id="265" r:id="rId4"/>
    <p:sldId id="270" r:id="rId5"/>
    <p:sldId id="267" r:id="rId6"/>
  </p:sldIdLst>
  <p:sldSz cx="9144000" cy="6858000" type="screen4x3"/>
  <p:notesSz cx="6858000" cy="9144000"/>
  <p:custDataLst>
    <p:tags r:id="rId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4" autoAdjust="0"/>
    <p:restoredTop sz="94762" autoAdjust="0"/>
  </p:normalViewPr>
  <p:slideViewPr>
    <p:cSldViewPr snapToGrid="0" snapToObjects="1">
      <p:cViewPr varScale="1">
        <p:scale>
          <a:sx n="88" d="100"/>
          <a:sy n="88" d="100"/>
        </p:scale>
        <p:origin x="-145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8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89EB1-C38B-9A43-8D70-8016A12B5C76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0FD581-7444-1F43-9727-3AC4EA908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00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BE3553-D883-2E4F-830C-79C584B02195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4F3A8B-3EC7-5346-9A9D-872F1764E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6912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9057" indent="-280406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21626" indent="-224325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70276" indent="-224325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8927" indent="-224325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64D4AF8-30F4-4B59-A4FD-B5033FCEFCB8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01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00763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00763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8BBC6-AF71-4913-A488-05A12DC00BA6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Deck Plate Leadership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B2373-4EA3-479C-9B41-60874440B3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778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Deck Plate Leadership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A3A96-CFFD-409E-A84E-0AFB925B1C6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48D9C-FCF5-40F2-8F23-4EC3426D7F29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418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Deck Plate Leadership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F2C51-FECF-4000-8BAB-3AFF4DDA862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CFB87-68D5-43D1-A4BA-61C7BCD44630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466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Deck Plate Leadership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81AB5-61B9-4E8F-BB51-EE63D357AE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0E930-BEF1-4A28-93DF-8E137B124B09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6318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Deck Plate Leadership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020D9-EA03-4456-A229-2A02EBD3CB8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339FC3-AAB6-4F2E-81CC-D53BBBBAA1D4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2279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Deck Plate Leadership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59F5C-FC80-40FC-B932-149EC77A55D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68969-337E-45A6-BF28-9D502AD1C6AB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9631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Deck Plate Leadership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83C52-30CE-47E9-8040-7E2840AF558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8389C-4F29-4C52-A996-EE63C9E655C2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551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Deck Plate Leadership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C1C5-DD3F-4DBF-939D-3F7F6DDEF74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9FFF4-99B8-46C4-BCA2-151B944774E9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857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Deck Plate Leadership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22432-0894-4CB4-85B7-893F85FD95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4BE54-6656-4F9F-947C-0A5C27BBB163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572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Deck Plate Leadership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8CD53-41A9-42A2-8ED2-C2649ECB4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61BD55-3F7B-4CD4-BCDD-D0AF1611425E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550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Deck Plate Leadership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59FB0-053C-45A9-AF81-CC788960382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70157-AE21-44F2-AA32-8BE875E9A6CB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943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Deck Plate Leadership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386AC-F0A6-44B2-900E-803F77730E8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797EA-E0FB-4F37-8EAA-6F996D5D2606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1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Deck Plate Leadership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E0490-5945-4C3B-AD5F-6A1F80290DA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FB12B-6E05-4C75-AF96-F33A4BC996FB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769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Deck Plate Leadership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26430-695E-4F24-9EDC-ACCFA03A4BE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4BBBDB-A8CE-4AF3-B87E-4F7F85F13899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995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Deck Plate Leadership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2AD1E-BADA-46B4-A6FE-304397CEB02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D7A1CB-25CC-4446-BFEE-0CD6D600F87C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96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59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USCG Auxiliary Deck Plate Leadership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065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EAB3ECBA-9B59-4CF8-9564-502C24F9D4E4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666699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666699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9999CC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666699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9999CC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9999CC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0660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19F74BDA-577B-4294-850C-C2401395D7D1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27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modernservantleader.com/servant-leadership/leadership-assessment-for-servant-leaders/" TargetMode="External"/><Relationship Id="rId2" Type="http://schemas.openxmlformats.org/officeDocument/2006/relationships/hyperlink" Target="http://www.olagroup.com/Display.asp?Page=servant_leadership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:\Users\Michael\AppData\Local\Microsoft\Windows\Temporary Internet Files\Content.Outlook\SX99UYQO\T-DIR_seal_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58" y="4693160"/>
            <a:ext cx="1527048" cy="152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590800" y="6248400"/>
            <a:ext cx="3810000" cy="45720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dirty="0" err="1" smtClean="0">
                <a:solidFill>
                  <a:srgbClr val="000000"/>
                </a:solidFill>
              </a:rPr>
              <a:t>USCG</a:t>
            </a:r>
            <a:r>
              <a:rPr lang="en-US" dirty="0" smtClean="0">
                <a:solidFill>
                  <a:srgbClr val="000000"/>
                </a:solidFill>
              </a:rPr>
              <a:t> Auxiliary Deck Plate Leadership Series</a:t>
            </a:r>
          </a:p>
        </p:txBody>
      </p:sp>
      <p:sp>
        <p:nvSpPr>
          <p:cNvPr id="307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8E75C1E0-C77C-4087-B42C-95E576A435F9}" type="slidenum">
              <a:rPr lang="en-US" smtClean="0">
                <a:solidFill>
                  <a:srgbClr val="000000"/>
                </a:solidFill>
                <a:latin typeface="Arial Black" pitchFamily="34" charset="0"/>
              </a:rPr>
              <a:pPr/>
              <a:t>1</a:t>
            </a:fld>
            <a:endParaRPr lang="en-US" smtClean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4081"/>
            <a:ext cx="8115300" cy="990600"/>
          </a:xfrm>
        </p:spPr>
        <p:txBody>
          <a:bodyPr/>
          <a:lstStyle/>
          <a:p>
            <a:pPr algn="ctr" eaLnBrk="1" hangingPunct="1"/>
            <a:r>
              <a:rPr lang="en-US" sz="2800" b="1" i="1" dirty="0" smtClean="0"/>
              <a:t>Auxiliary Deck Plate Leadership Series</a:t>
            </a:r>
          </a:p>
        </p:txBody>
      </p:sp>
      <p:pic>
        <p:nvPicPr>
          <p:cNvPr id="3079" name="Picture 6" descr="cgseal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4724400"/>
            <a:ext cx="157162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2" descr="150px-AUX_S_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25" y="4752975"/>
            <a:ext cx="1619250" cy="143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6" descr="CGAux-head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09601" y="1599703"/>
            <a:ext cx="82296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b="1" dirty="0" smtClean="0">
                <a:solidFill>
                  <a:prstClr val="black"/>
                </a:solidFill>
                <a:ea typeface="MS Mincho"/>
                <a:cs typeface="Times New Roman"/>
              </a:rPr>
              <a:t>Self-Service Balance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lvl="0" algn="ctr"/>
            <a:r>
              <a:rPr lang="en-US" sz="2000" b="1" dirty="0">
                <a:solidFill>
                  <a:prstClr val="black"/>
                </a:solidFill>
                <a:ea typeface="MS Mincho"/>
                <a:cs typeface="Times New Roman"/>
              </a:rPr>
              <a:t> 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lvl="0"/>
            <a:r>
              <a:rPr lang="en-US" b="1" dirty="0">
                <a:solidFill>
                  <a:prstClr val="black"/>
                </a:solidFill>
                <a:ea typeface="MS Mincho"/>
                <a:cs typeface="Times New Roman"/>
              </a:rPr>
              <a:t>USCG Leadership Competency: </a:t>
            </a:r>
            <a:r>
              <a:rPr lang="en-US" dirty="0">
                <a:solidFill>
                  <a:prstClr val="black"/>
                </a:solidFill>
                <a:ea typeface="MS Mincho"/>
                <a:cs typeface="Times New Roman"/>
              </a:rPr>
              <a:t>Leading </a:t>
            </a:r>
            <a:r>
              <a:rPr lang="en-US" dirty="0" smtClean="0">
                <a:solidFill>
                  <a:prstClr val="black"/>
                </a:solidFill>
                <a:ea typeface="MS Mincho"/>
                <a:cs typeface="Times New Roman"/>
              </a:rPr>
              <a:t>Self: Self-Awareness and Learning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lvl="0"/>
            <a:r>
              <a:rPr lang="en-US" b="1" dirty="0">
                <a:solidFill>
                  <a:prstClr val="black"/>
                </a:solidFill>
                <a:ea typeface="MS Mincho"/>
                <a:cs typeface="Times New Roman"/>
              </a:rPr>
              <a:t> 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lvl="0"/>
            <a:r>
              <a:rPr lang="en-US" b="1" dirty="0">
                <a:solidFill>
                  <a:prstClr val="black"/>
                </a:solidFill>
                <a:ea typeface="MS Mincho"/>
                <a:cs typeface="Times New Roman"/>
              </a:rPr>
              <a:t>Learning Outcomes: 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marL="342900" lvl="0" indent="-342900">
              <a:buFont typeface="Symbol"/>
              <a:buChar char=""/>
              <a:tabLst>
                <a:tab pos="457200" algn="l"/>
              </a:tabLst>
            </a:pPr>
            <a:r>
              <a:rPr lang="en-US" dirty="0" smtClean="0">
                <a:solidFill>
                  <a:prstClr val="black"/>
                </a:solidFill>
                <a:ea typeface="MS Mincho"/>
                <a:cs typeface="Times New Roman"/>
              </a:rPr>
              <a:t>Define the need for self-Service Balance in the Auxiliary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marL="342900" lvl="0" indent="-342900">
              <a:buFont typeface="Symbol"/>
              <a:buChar char=""/>
              <a:tabLst>
                <a:tab pos="457200" algn="l"/>
              </a:tabLst>
            </a:pPr>
            <a:r>
              <a:rPr lang="en-US" dirty="0" smtClean="0">
                <a:solidFill>
                  <a:prstClr val="black"/>
                </a:solidFill>
                <a:ea typeface="MS Mincho"/>
                <a:cs typeface="Times New Roman"/>
              </a:rPr>
              <a:t>Identify ways to self appraise your self-service balance</a:t>
            </a:r>
          </a:p>
          <a:p>
            <a:pPr marL="342900" lvl="0" indent="-342900">
              <a:buFont typeface="Symbol"/>
              <a:buChar char=""/>
              <a:tabLst>
                <a:tab pos="457200" algn="l"/>
              </a:tabLst>
            </a:pPr>
            <a:endParaRPr lang="en-US" b="1" i="1" dirty="0">
              <a:solidFill>
                <a:prstClr val="black"/>
              </a:solidFill>
              <a:ea typeface="MS Mincho"/>
              <a:cs typeface="Times New Roman"/>
            </a:endParaRPr>
          </a:p>
          <a:p>
            <a:pPr lvl="0">
              <a:tabLst>
                <a:tab pos="457200" algn="l"/>
              </a:tabLst>
            </a:pPr>
            <a:r>
              <a:rPr lang="en-US" b="1" i="1" dirty="0" smtClean="0"/>
              <a:t>Self-Service balance is defined as having a mix of self-centered time and service to others centered time..</a:t>
            </a:r>
            <a:r>
              <a:rPr lang="en-US" dirty="0" smtClean="0"/>
              <a:t> </a:t>
            </a:r>
            <a:endParaRPr lang="en-US" dirty="0" smtClean="0">
              <a:solidFill>
                <a:prstClr val="black"/>
              </a:solidFill>
              <a:ea typeface="MS Mincho"/>
              <a:cs typeface="Times New Roman"/>
            </a:endParaRPr>
          </a:p>
          <a:p>
            <a:pPr marL="342900" lvl="0" indent="-342900">
              <a:buFont typeface="Symbol"/>
              <a:buChar char=""/>
              <a:tabLst>
                <a:tab pos="457200" algn="l"/>
              </a:tabLst>
            </a:pP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marL="342900" lvl="0" indent="-342900">
              <a:buFont typeface="Symbol"/>
              <a:buChar char=""/>
              <a:tabLst>
                <a:tab pos="457200" algn="l"/>
              </a:tabLst>
            </a:pPr>
            <a:endParaRPr lang="en-US" dirty="0" smtClean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lvl="0">
              <a:tabLst>
                <a:tab pos="457200" algn="l"/>
              </a:tabLst>
            </a:pP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marL="228600" lvl="0"/>
            <a:r>
              <a:rPr lang="en-US" b="1" dirty="0">
                <a:solidFill>
                  <a:prstClr val="black"/>
                </a:solidFill>
                <a:ea typeface="MS Mincho"/>
                <a:cs typeface="Times New Roman"/>
              </a:rPr>
              <a:t> 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</p:txBody>
      </p:sp>
      <p:sp>
        <p:nvSpPr>
          <p:cNvPr id="10" name="TextBox 2"/>
          <p:cNvSpPr txBox="1"/>
          <p:nvPr/>
        </p:nvSpPr>
        <p:spPr>
          <a:xfrm>
            <a:off x="457654" y="6454876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21165111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42551"/>
          </a:xfrm>
        </p:spPr>
        <p:txBody>
          <a:bodyPr/>
          <a:lstStyle/>
          <a:p>
            <a:r>
              <a:rPr lang="en-US" sz="3200" b="1" i="1" dirty="0" smtClean="0"/>
              <a:t>Definitions 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5797"/>
            <a:ext cx="8229600" cy="4452553"/>
          </a:xfrm>
        </p:spPr>
        <p:txBody>
          <a:bodyPr/>
          <a:lstStyle/>
          <a:p>
            <a:pPr>
              <a:buFont typeface="Wingdings" charset="2"/>
              <a:buChar char="u"/>
            </a:pPr>
            <a:r>
              <a:rPr lang="en-US" sz="2800" dirty="0"/>
              <a:t>Each </a:t>
            </a:r>
            <a:r>
              <a:rPr lang="en-US" sz="2800" dirty="0" smtClean="0"/>
              <a:t>leader: </a:t>
            </a:r>
          </a:p>
          <a:p>
            <a:pPr lvl="1">
              <a:buFont typeface="Wingdings" charset="2"/>
              <a:buChar char="u"/>
            </a:pPr>
            <a:r>
              <a:rPr lang="en-US" sz="2400" dirty="0" smtClean="0"/>
              <a:t>has </a:t>
            </a:r>
            <a:r>
              <a:rPr lang="en-US" sz="2400" dirty="0"/>
              <a:t>a distinctive, personal </a:t>
            </a:r>
            <a:r>
              <a:rPr lang="en-US" sz="2400" dirty="0" smtClean="0"/>
              <a:t>style</a:t>
            </a:r>
          </a:p>
          <a:p>
            <a:pPr lvl="1">
              <a:buFont typeface="Wingdings" charset="2"/>
              <a:buChar char="u"/>
            </a:pPr>
            <a:r>
              <a:rPr lang="en-US" sz="2400" dirty="0" smtClean="0"/>
              <a:t>recognizes </a:t>
            </a:r>
            <a:r>
              <a:rPr lang="en-US" sz="2400" dirty="0"/>
              <a:t>that they will make changes in a way that reflects their style or leadership. </a:t>
            </a:r>
            <a:endParaRPr lang="en-US" sz="2400" dirty="0" smtClean="0"/>
          </a:p>
          <a:p>
            <a:pPr marL="514350" indent="-457200">
              <a:buFont typeface="Wingdings" charset="2"/>
              <a:buChar char="u"/>
            </a:pPr>
            <a:r>
              <a:rPr lang="en-US" sz="2800" dirty="0" smtClean="0"/>
              <a:t>Regardless of the type of leader: </a:t>
            </a:r>
          </a:p>
          <a:p>
            <a:pPr lvl="1">
              <a:buFont typeface="Wingdings" charset="2"/>
              <a:buChar char="u"/>
            </a:pPr>
            <a:r>
              <a:rPr lang="en-US" sz="2400" dirty="0" smtClean="0"/>
              <a:t>Self-centered time should be minimal</a:t>
            </a:r>
            <a:endParaRPr lang="en-US" sz="2400" dirty="0"/>
          </a:p>
          <a:p>
            <a:pPr lvl="1">
              <a:buFont typeface="Wingdings" charset="2"/>
              <a:buChar char="u"/>
            </a:pPr>
            <a:r>
              <a:rPr lang="en-US" sz="2400" dirty="0" smtClean="0"/>
              <a:t>Service-centered time should be maximized. </a:t>
            </a:r>
          </a:p>
          <a:p>
            <a:pPr lvl="1">
              <a:buFont typeface="Wingdings" charset="2"/>
              <a:buChar char="u"/>
            </a:pPr>
            <a:r>
              <a:rPr lang="en-US" sz="2400" dirty="0" smtClean="0"/>
              <a:t>Some self-centered time is essential</a:t>
            </a:r>
            <a:endParaRPr lang="en-US" sz="2400" dirty="0"/>
          </a:p>
          <a:p>
            <a:pPr marL="0" indent="0">
              <a:lnSpc>
                <a:spcPct val="90000"/>
              </a:lnSpc>
              <a:buClr>
                <a:schemeClr val="bg2">
                  <a:lumMod val="60000"/>
                  <a:lumOff val="40000"/>
                </a:schemeClr>
              </a:buClr>
              <a:buSzPct val="90000"/>
              <a:buNone/>
            </a:pPr>
            <a:endParaRPr lang="en-US" altLang="en-US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buClr>
                <a:schemeClr val="bg2">
                  <a:lumMod val="60000"/>
                  <a:lumOff val="40000"/>
                </a:schemeClr>
              </a:buClr>
              <a:buSzPct val="90000"/>
              <a:buNone/>
            </a:pPr>
            <a:endParaRPr lang="en-US" altLang="en-US" sz="12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847975" y="6505574"/>
            <a:ext cx="3495675" cy="200025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Deck Plate Leadership Series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extBox 2"/>
          <p:cNvSpPr txBox="1"/>
          <p:nvPr/>
        </p:nvSpPr>
        <p:spPr>
          <a:xfrm>
            <a:off x="457654" y="6454876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1047936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3189"/>
          </a:xfrm>
        </p:spPr>
        <p:txBody>
          <a:bodyPr/>
          <a:lstStyle/>
          <a:p>
            <a:r>
              <a:rPr lang="en-US" alt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Effect of a proper self-service balance</a:t>
            </a:r>
            <a:endParaRPr lang="en-US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1135"/>
            <a:ext cx="8229600" cy="3886200"/>
          </a:xfrm>
        </p:spPr>
        <p:txBody>
          <a:bodyPr/>
          <a:lstStyle/>
          <a:p>
            <a:pPr>
              <a:buFont typeface="Wingdings" charset="2"/>
              <a:buChar char="u"/>
            </a:pPr>
            <a:r>
              <a:rPr lang="en-US" sz="2800" dirty="0" smtClean="0"/>
              <a:t>Leaders focus more on themselves: </a:t>
            </a:r>
          </a:p>
          <a:p>
            <a:pPr lvl="1">
              <a:buFont typeface="Wingdings" charset="2"/>
              <a:buChar char="u"/>
            </a:pPr>
            <a:r>
              <a:rPr lang="en-US" dirty="0" smtClean="0"/>
              <a:t>Members notice self-centeredness. </a:t>
            </a:r>
            <a:r>
              <a:rPr lang="en-US" dirty="0"/>
              <a:t> </a:t>
            </a:r>
          </a:p>
          <a:p>
            <a:pPr lvl="1">
              <a:buFont typeface="Wingdings" charset="2"/>
              <a:buChar char="u"/>
            </a:pPr>
            <a:r>
              <a:rPr lang="en-US" dirty="0" smtClean="0"/>
              <a:t>Leader does not get the best from their members</a:t>
            </a:r>
          </a:p>
          <a:p>
            <a:pPr>
              <a:buFont typeface="Wingdings" charset="2"/>
              <a:buChar char="u"/>
            </a:pPr>
            <a:r>
              <a:rPr lang="en-US" sz="2800" dirty="0" smtClean="0"/>
              <a:t>Leaders focus more on members: </a:t>
            </a:r>
          </a:p>
          <a:p>
            <a:pPr lvl="1">
              <a:buFont typeface="Wingdings" charset="2"/>
              <a:buChar char="u"/>
            </a:pPr>
            <a:r>
              <a:rPr lang="en-US" dirty="0" smtClean="0"/>
              <a:t>Members work for the good of the unit</a:t>
            </a:r>
            <a:endParaRPr lang="en-US" dirty="0"/>
          </a:p>
          <a:p>
            <a:pPr lvl="1">
              <a:buFont typeface="Wingdings" charset="2"/>
              <a:buChar char="u"/>
            </a:pPr>
            <a:r>
              <a:rPr lang="en-US" dirty="0" smtClean="0"/>
              <a:t>Unit achieves maximum success. </a:t>
            </a:r>
            <a:endParaRPr lang="en-US" dirty="0"/>
          </a:p>
          <a:p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81300" y="6438900"/>
            <a:ext cx="3581400" cy="2667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Deck Plate Leadership Series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457654" y="6454876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1390118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7859"/>
          </a:xfrm>
        </p:spPr>
        <p:txBody>
          <a:bodyPr/>
          <a:lstStyle/>
          <a:p>
            <a:r>
              <a:rPr lang="en-US" sz="3200" b="1" i="1" dirty="0" smtClean="0"/>
              <a:t>Self-Service Balance  Self Assessment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199"/>
            <a:ext cx="8229600" cy="4078941"/>
          </a:xfrm>
        </p:spPr>
        <p:txBody>
          <a:bodyPr/>
          <a:lstStyle/>
          <a:p>
            <a:r>
              <a:rPr lang="en-US" sz="2800" dirty="0"/>
              <a:t>U</a:t>
            </a:r>
            <a:r>
              <a:rPr lang="en-US" sz="2800" dirty="0" smtClean="0"/>
              <a:t>seful </a:t>
            </a:r>
            <a:r>
              <a:rPr lang="en-US" sz="2800" dirty="0"/>
              <a:t>for giving people an objective view of </a:t>
            </a:r>
            <a:r>
              <a:rPr lang="en-US" sz="2800" dirty="0" smtClean="0"/>
              <a:t>what their self-service balance is</a:t>
            </a:r>
          </a:p>
          <a:p>
            <a:r>
              <a:rPr lang="en-US" sz="2800" dirty="0" smtClean="0"/>
              <a:t>Service </a:t>
            </a:r>
            <a:r>
              <a:rPr lang="en-US" sz="2800" dirty="0"/>
              <a:t>related aspects </a:t>
            </a:r>
            <a:r>
              <a:rPr lang="en-US" sz="2800" dirty="0" smtClean="0"/>
              <a:t>– </a:t>
            </a:r>
            <a:r>
              <a:rPr lang="en-US" sz="2800" dirty="0" smtClean="0">
                <a:hlinkClick r:id="rId2"/>
              </a:rPr>
              <a:t>http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www.olagroup.com/Display.asp?Page=servant_leadership</a:t>
            </a:r>
            <a:r>
              <a:rPr lang="en-US" sz="2800" dirty="0" smtClean="0"/>
              <a:t> </a:t>
            </a:r>
            <a:endParaRPr lang="en-US" sz="2800" dirty="0"/>
          </a:p>
          <a:p>
            <a:r>
              <a:rPr lang="en-US" sz="2800" dirty="0" smtClean="0"/>
              <a:t>Servant Leaders </a:t>
            </a:r>
            <a:r>
              <a:rPr lang="en-US" sz="2800" dirty="0"/>
              <a:t>S</a:t>
            </a:r>
            <a:r>
              <a:rPr lang="en-US" sz="2800" dirty="0" smtClean="0"/>
              <a:t>elf Assessment - </a:t>
            </a:r>
            <a:r>
              <a:rPr lang="en-US" sz="2800" dirty="0" smtClean="0">
                <a:hlinkClick r:id="rId3"/>
              </a:rPr>
              <a:t>http</a:t>
            </a:r>
            <a:r>
              <a:rPr lang="en-US" sz="2800" dirty="0">
                <a:hlinkClick r:id="rId3"/>
              </a:rPr>
              <a:t>://modernservantleader.com/servant-leadership/leadership-assessment-for-servant-leaders</a:t>
            </a:r>
            <a:r>
              <a:rPr lang="en-US" sz="2800" dirty="0" smtClean="0">
                <a:hlinkClick r:id="rId3"/>
              </a:rPr>
              <a:t>/</a:t>
            </a:r>
            <a:r>
              <a:rPr lang="en-US" sz="2800" dirty="0" smtClean="0"/>
              <a:t>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Deck Plate Leadership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457654" y="6454876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277028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447675"/>
          </a:xfrm>
        </p:spPr>
        <p:txBody>
          <a:bodyPr/>
          <a:lstStyle/>
          <a:p>
            <a:r>
              <a:rPr lang="en-US" sz="3200" b="1" i="1" dirty="0" smtClean="0"/>
              <a:t>Summary – Where are We as a Flotilla?</a:t>
            </a:r>
            <a:endParaRPr lang="en-US" sz="3200" b="1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847975" y="6410324"/>
            <a:ext cx="3486149" cy="295275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Deck Plate Leadership Series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22375"/>
            <a:ext cx="8229600" cy="4645025"/>
          </a:xfrm>
        </p:spPr>
        <p:txBody>
          <a:bodyPr/>
          <a:lstStyle/>
          <a:p>
            <a:pPr marL="457200" lvl="1" indent="0">
              <a:buNone/>
            </a:pPr>
            <a:r>
              <a:rPr lang="en-US" dirty="0" smtClean="0"/>
              <a:t>What type of leadership do we have in the flotilla?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Servant Leadership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Other</a:t>
            </a:r>
          </a:p>
          <a:p>
            <a:pPr marL="457200" lvl="1" indent="0">
              <a:buNone/>
            </a:pPr>
            <a:r>
              <a:rPr lang="en-US" dirty="0" smtClean="0"/>
              <a:t>What is my self-service balance?</a:t>
            </a:r>
          </a:p>
          <a:p>
            <a:pPr marL="457200" lvl="1" indent="0">
              <a:buNone/>
            </a:pPr>
            <a:r>
              <a:rPr lang="en-US" dirty="0" smtClean="0"/>
              <a:t>What is my leaders self-service balance?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7" name="TextBox 2"/>
          <p:cNvSpPr txBox="1"/>
          <p:nvPr/>
        </p:nvSpPr>
        <p:spPr>
          <a:xfrm>
            <a:off x="457654" y="6454876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232985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Auxiliary Deck Plate Leadership Series&amp;quot;&quot;/&gt;&lt;property id=&quot;20307&quot; value=&quot;263&quot;/&gt;&lt;/object&gt;&lt;object type=&quot;3&quot; unique_id=&quot;10004&quot;&gt;&lt;property id=&quot;20148&quot; value=&quot;5&quot;/&gt;&lt;property id=&quot;20300&quot; value=&quot;Slide 2 - &amp;quot;Definitions &amp;quot;&quot;/&gt;&lt;property id=&quot;20307&quot; value=&quot;264&quot;/&gt;&lt;/object&gt;&lt;object type=&quot;3&quot; unique_id=&quot;10005&quot;&gt;&lt;property id=&quot;20148&quot; value=&quot;5&quot;/&gt;&lt;property id=&quot;20300&quot; value=&quot;Slide 3 - &amp;quot;Effect of a proper self-service balance&amp;quot;&quot;/&gt;&lt;property id=&quot;20307&quot; value=&quot;265&quot;/&gt;&lt;/object&gt;&lt;object type=&quot;3&quot; unique_id=&quot;10006&quot;&gt;&lt;property id=&quot;20148&quot; value=&quot;5&quot;/&gt;&lt;property id=&quot;20300&quot; value=&quot;Slide 4 - &amp;quot;Self-Service Balance  Self Assessment&amp;quot;&quot;/&gt;&lt;property id=&quot;20307&quot; value=&quot;270&quot;/&gt;&lt;/object&gt;&lt;object type=&quot;3&quot; unique_id=&quot;10007&quot;&gt;&lt;property id=&quot;20148&quot; value=&quot;5&quot;/&gt;&lt;property id=&quot;20300&quot; value=&quot;Slide 5 - &amp;quot;Summary – Where are We as a Flotilla?&amp;quot;&quot;/&gt;&lt;property id=&quot;20307&quot; value=&quot;267&quot;/&gt;&lt;/object&gt;&lt;/object&gt;&lt;object type=&quot;8&quot; unique_id=&quot;10014&quot;&gt;&lt;/object&gt;&lt;/object&gt;&lt;/database&gt;"/>
  <p:tag name="MMPROD_NEXTUNIQUEID" val="10010"/>
  <p:tag name="SECTOMILLISECCONVERTED" val="1"/>
</p:tagLst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181</Words>
  <Application>Microsoft Office PowerPoint</Application>
  <PresentationFormat>On-screen Show (4:3)</PresentationFormat>
  <Paragraphs>55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Pixel</vt:lpstr>
      <vt:lpstr>Auxiliary Deck Plate Leadership Series</vt:lpstr>
      <vt:lpstr>Definitions </vt:lpstr>
      <vt:lpstr>Effect of a proper self-service balance</vt:lpstr>
      <vt:lpstr>Self-Service Balance  Self Assessment</vt:lpstr>
      <vt:lpstr>Summary – Where are We as a Flotilla?</vt:lpstr>
    </vt:vector>
  </TitlesOfParts>
  <Company>Woodbridge SHS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Auxiliary Leadership and Management School</dc:title>
  <dc:creator>George Bond</dc:creator>
  <cp:lastModifiedBy>Dale Fajardo</cp:lastModifiedBy>
  <cp:revision>20</cp:revision>
  <dcterms:created xsi:type="dcterms:W3CDTF">2013-09-30T21:13:54Z</dcterms:created>
  <dcterms:modified xsi:type="dcterms:W3CDTF">2014-06-12T17:51:00Z</dcterms:modified>
</cp:coreProperties>
</file>