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7"/>
  </p:notesMasterIdLst>
  <p:handoutMasterIdLst>
    <p:handoutMasterId r:id="rId8"/>
  </p:handoutMasterIdLst>
  <p:sldIdLst>
    <p:sldId id="263" r:id="rId2"/>
    <p:sldId id="264" r:id="rId3"/>
    <p:sldId id="265" r:id="rId4"/>
    <p:sldId id="268" r:id="rId5"/>
    <p:sldId id="267" r:id="rId6"/>
  </p:sldIdLst>
  <p:sldSz cx="9144000" cy="6858000" type="screen4x3"/>
  <p:notesSz cx="6858000" cy="9144000"/>
  <p:custDataLst>
    <p:tags r:id="rId9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4" autoAdjust="0"/>
    <p:restoredTop sz="94762" autoAdjust="0"/>
  </p:normalViewPr>
  <p:slideViewPr>
    <p:cSldViewPr snapToGrid="0" snapToObjects="1">
      <p:cViewPr>
        <p:scale>
          <a:sx n="80" d="100"/>
          <a:sy n="80" d="100"/>
        </p:scale>
        <p:origin x="-1668" y="-27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8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tags" Target="tags/tag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989EB1-C38B-9A43-8D70-8016A12B5C76}" type="datetimeFigureOut">
              <a:rPr lang="en-US" smtClean="0"/>
              <a:t>6/12/2014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A0FD581-7444-1F43-9727-3AC4EA908D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525004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5BE3553-D883-2E4F-830C-79C584B02195}" type="datetimeFigureOut">
              <a:rPr lang="en-US" smtClean="0"/>
              <a:t>6/12/2014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24F3A8B-3EC7-5346-9A9D-872F1764EA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069123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7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29057" indent="-280406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21626" indent="-224325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570276" indent="-224325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18927" indent="-224325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467577" indent="-224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16227" indent="-224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364878" indent="-224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13528" indent="-224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fld id="{B64D4AF8-30F4-4B59-A4FD-B5033FCEFCB8}" type="slidenum">
              <a:rPr lang="en-US">
                <a:solidFill>
                  <a:prstClr val="black"/>
                </a:solidFill>
              </a:rPr>
              <a:pPr/>
              <a:t>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2017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173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hidden">
            <a:xfrm>
              <a:off x="0" y="0"/>
              <a:ext cx="2208" cy="4320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6" name="Rectangle 4"/>
            <p:cNvSpPr>
              <a:spLocks noChangeArrowheads="1"/>
            </p:cNvSpPr>
            <p:nvPr/>
          </p:nvSpPr>
          <p:spPr bwMode="hidden">
            <a:xfrm>
              <a:off x="1081" y="1065"/>
              <a:ext cx="4679" cy="1596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grpSp>
          <p:nvGrpSpPr>
            <p:cNvPr id="7" name="Group 5"/>
            <p:cNvGrpSpPr>
              <a:grpSpLocks/>
            </p:cNvGrpSpPr>
            <p:nvPr/>
          </p:nvGrpSpPr>
          <p:grpSpPr bwMode="auto">
            <a:xfrm>
              <a:off x="0" y="672"/>
              <a:ext cx="1806" cy="1989"/>
              <a:chOff x="0" y="672"/>
              <a:chExt cx="1806" cy="1989"/>
            </a:xfrm>
          </p:grpSpPr>
          <p:sp>
            <p:nvSpPr>
              <p:cNvPr id="8" name="Rectangle 6"/>
              <p:cNvSpPr>
                <a:spLocks noChangeArrowheads="1"/>
              </p:cNvSpPr>
              <p:nvPr userDrawn="1"/>
            </p:nvSpPr>
            <p:spPr bwMode="auto">
              <a:xfrm>
                <a:off x="361" y="2257"/>
                <a:ext cx="363" cy="404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9" name="Rectangle 7"/>
              <p:cNvSpPr>
                <a:spLocks noChangeArrowheads="1"/>
              </p:cNvSpPr>
              <p:nvPr userDrawn="1"/>
            </p:nvSpPr>
            <p:spPr bwMode="auto">
              <a:xfrm>
                <a:off x="1081" y="1065"/>
                <a:ext cx="362" cy="405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0" name="Rectangle 8"/>
              <p:cNvSpPr>
                <a:spLocks noChangeArrowheads="1"/>
              </p:cNvSpPr>
              <p:nvPr userDrawn="1"/>
            </p:nvSpPr>
            <p:spPr bwMode="auto">
              <a:xfrm>
                <a:off x="1437" y="672"/>
                <a:ext cx="369" cy="400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1" name="Rectangle 9"/>
              <p:cNvSpPr>
                <a:spLocks noChangeArrowheads="1"/>
              </p:cNvSpPr>
              <p:nvPr userDrawn="1"/>
            </p:nvSpPr>
            <p:spPr bwMode="auto">
              <a:xfrm>
                <a:off x="719" y="2257"/>
                <a:ext cx="368" cy="404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2" name="Rectangle 10"/>
              <p:cNvSpPr>
                <a:spLocks noChangeArrowheads="1"/>
              </p:cNvSpPr>
              <p:nvPr userDrawn="1"/>
            </p:nvSpPr>
            <p:spPr bwMode="auto">
              <a:xfrm>
                <a:off x="1437" y="1065"/>
                <a:ext cx="369" cy="405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3" name="Rectangle 11"/>
              <p:cNvSpPr>
                <a:spLocks noChangeArrowheads="1"/>
              </p:cNvSpPr>
              <p:nvPr userDrawn="1"/>
            </p:nvSpPr>
            <p:spPr bwMode="auto">
              <a:xfrm>
                <a:off x="719" y="1464"/>
                <a:ext cx="368" cy="399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4" name="Rectangle 12"/>
              <p:cNvSpPr>
                <a:spLocks noChangeArrowheads="1"/>
              </p:cNvSpPr>
              <p:nvPr userDrawn="1"/>
            </p:nvSpPr>
            <p:spPr bwMode="auto">
              <a:xfrm>
                <a:off x="0" y="1464"/>
                <a:ext cx="367" cy="399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5" name="Rectangle 13"/>
              <p:cNvSpPr>
                <a:spLocks noChangeArrowheads="1"/>
              </p:cNvSpPr>
              <p:nvPr userDrawn="1"/>
            </p:nvSpPr>
            <p:spPr bwMode="auto">
              <a:xfrm>
                <a:off x="1081" y="1464"/>
                <a:ext cx="362" cy="399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6" name="Rectangle 14"/>
              <p:cNvSpPr>
                <a:spLocks noChangeArrowheads="1"/>
              </p:cNvSpPr>
              <p:nvPr userDrawn="1"/>
            </p:nvSpPr>
            <p:spPr bwMode="auto">
              <a:xfrm>
                <a:off x="361" y="1857"/>
                <a:ext cx="363" cy="406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7" name="Rectangle 15"/>
              <p:cNvSpPr>
                <a:spLocks noChangeArrowheads="1"/>
              </p:cNvSpPr>
              <p:nvPr userDrawn="1"/>
            </p:nvSpPr>
            <p:spPr bwMode="auto">
              <a:xfrm>
                <a:off x="719" y="1857"/>
                <a:ext cx="368" cy="406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</p:grpSp>
      </p:grpSp>
      <p:sp>
        <p:nvSpPr>
          <p:cNvPr id="1007635" name="Rectangle 19"/>
          <p:cNvSpPr>
            <a:spLocks noGrp="1" noChangeArrowheads="1"/>
          </p:cNvSpPr>
          <p:nvPr>
            <p:ph type="ctrTitle"/>
          </p:nvPr>
        </p:nvSpPr>
        <p:spPr>
          <a:xfrm>
            <a:off x="2971800" y="1828800"/>
            <a:ext cx="6019800" cy="2209800"/>
          </a:xfrm>
        </p:spPr>
        <p:txBody>
          <a:bodyPr/>
          <a:lstStyle>
            <a:lvl1pPr>
              <a:defRPr sz="5000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1007636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2971800" y="4267200"/>
            <a:ext cx="6019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3400"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18" name="Rectangle 16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3CFEFF-303D-403A-8A46-62FBC2BB1251}" type="datetime1">
              <a:rPr lang="en-US" smtClean="0">
                <a:solidFill>
                  <a:srgbClr val="000000"/>
                </a:solidFill>
              </a:rPr>
              <a:t>6/12/2014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19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USCG Auxiliary Leadership Deck Plate Series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20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CB2373-4EA3-479C-9B41-60874440B3C9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37787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USCG Auxiliary Leadership Deck Plate Series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8A3A96-CFFD-409E-A84E-0AFB925B1C60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062C76-9395-4235-8673-A2AC025C3453}" type="datetime1">
              <a:rPr lang="en-US" smtClean="0">
                <a:solidFill>
                  <a:srgbClr val="000000"/>
                </a:solidFill>
              </a:rPr>
              <a:t>6/12/2014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04185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457200"/>
            <a:ext cx="2057400" cy="5410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457200"/>
            <a:ext cx="6019800" cy="5410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USCG Auxiliary Leadership Deck Plate Series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8F2C51-FECF-4000-8BAB-3AFF4DDA8627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DD6823-A354-498D-89AE-B3911B76A0ED}" type="datetime1">
              <a:rPr lang="en-US" smtClean="0">
                <a:solidFill>
                  <a:srgbClr val="000000"/>
                </a:solidFill>
              </a:rPr>
              <a:t>6/12/2014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84661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USCG Auxiliary Leadership Deck Plate Series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981AB5-61B9-4E8F-BB51-EE63D357AE9F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D6E39F-3250-4F76-BAA4-C197D3F0997E}" type="datetime1">
              <a:rPr lang="en-US" smtClean="0">
                <a:solidFill>
                  <a:srgbClr val="000000"/>
                </a:solidFill>
              </a:rPr>
              <a:t>6/12/2014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963183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USCG Auxiliary Leadership Deck Plate Series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5020D9-EA03-4456-A229-2A02EBD3CB8B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5C2F84-1F66-43B5-BCFB-DCC321C38EA8}" type="datetime1">
              <a:rPr lang="en-US" smtClean="0">
                <a:solidFill>
                  <a:srgbClr val="000000"/>
                </a:solidFill>
              </a:rPr>
              <a:t>6/12/2014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322799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981200"/>
            <a:ext cx="8229600" cy="3886200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USCG Auxiliary Leadership Deck Plate Series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159F5C-FC80-40FC-B932-149EC77A55DC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E54BF0-0DBA-4D93-8CAD-83C9AD1071FA}" type="datetime1">
              <a:rPr lang="en-US" smtClean="0">
                <a:solidFill>
                  <a:srgbClr val="000000"/>
                </a:solidFill>
              </a:rPr>
              <a:t>6/12/2014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196312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685800" y="609600"/>
            <a:ext cx="7772400" cy="5486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USCG Auxiliary Leadership Deck Plate Series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A83C52-30CE-47E9-8040-7E2840AF5583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F91F9F-CAC4-4E86-B725-774711A3ED4C}" type="datetime1">
              <a:rPr lang="en-US" smtClean="0">
                <a:solidFill>
                  <a:srgbClr val="000000"/>
                </a:solidFill>
              </a:rPr>
              <a:t>6/12/2014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65510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USCG Auxiliary Leadership Deck Plate Series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0DC1C5-DD3F-4DBF-939D-3F7F6DDEF74C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DC3A55-3D6B-4508-8A4F-54EE8917AAA8}" type="datetime1">
              <a:rPr lang="en-US" smtClean="0">
                <a:solidFill>
                  <a:srgbClr val="000000"/>
                </a:solidFill>
              </a:rPr>
              <a:t>6/12/2014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48574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USCG Auxiliary Leadership Deck Plate Series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F22432-0894-4CB4-85B7-893F85FD95F8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C92A58-ED64-4126-B8E3-C217D6A4602F}" type="datetime1">
              <a:rPr lang="en-US" smtClean="0">
                <a:solidFill>
                  <a:srgbClr val="000000"/>
                </a:solidFill>
              </a:rPr>
              <a:t>6/12/2014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95723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USCG Auxiliary Leadership Deck Plate Series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68CD53-41A9-42A2-8ED2-C2649ECB4C00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9E2EB6-B5DC-46D9-BB9E-E194CF4079A2}" type="datetime1">
              <a:rPr lang="en-US" smtClean="0">
                <a:solidFill>
                  <a:srgbClr val="000000"/>
                </a:solidFill>
              </a:rPr>
              <a:t>6/12/2014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05507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USCG Auxiliary Leadership Deck Plate Series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B59FB0-053C-45A9-AF81-CC7889603829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66F677-4AA1-48D6-BB66-41765193D2AD}" type="datetime1">
              <a:rPr lang="en-US" smtClean="0">
                <a:solidFill>
                  <a:srgbClr val="000000"/>
                </a:solidFill>
              </a:rPr>
              <a:t>6/12/2014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19436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USCG Auxiliary Leadership Deck Plate Series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8386AC-F0A6-44B2-900E-803F77730E82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AEAAB2-E748-498F-8886-44C8DE3000FC}" type="datetime1">
              <a:rPr lang="en-US" smtClean="0">
                <a:solidFill>
                  <a:srgbClr val="000000"/>
                </a:solidFill>
              </a:rPr>
              <a:t>6/12/2014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31261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USCG Auxiliary Leadership Deck Plate Series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4E0490-5945-4C3B-AD5F-6A1F80290DA8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48CA79-1130-499A-8409-5022F8155AB2}" type="datetime1">
              <a:rPr lang="en-US" smtClean="0">
                <a:solidFill>
                  <a:srgbClr val="000000"/>
                </a:solidFill>
              </a:rPr>
              <a:t>6/12/2014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07691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USCG Auxiliary Leadership Deck Plate Series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D26430-695E-4F24-9EDC-ACCFA03A4BE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0A4A2A-0039-49F4-94F0-7062729A44AA}" type="datetime1">
              <a:rPr lang="en-US" smtClean="0">
                <a:solidFill>
                  <a:srgbClr val="000000"/>
                </a:solidFill>
              </a:rPr>
              <a:t>6/12/2014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09958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USCG Auxiliary Leadership Deck Plate Series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62AD1E-BADA-46B4-A6FE-304397CEB022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76F206-9651-483F-9E09-4273805B64CD}" type="datetime1">
              <a:rPr lang="en-US" smtClean="0">
                <a:solidFill>
                  <a:srgbClr val="000000"/>
                </a:solidFill>
              </a:rPr>
              <a:t>6/12/2014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5965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6594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latin typeface="Arial" charset="0"/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mtClean="0">
                <a:solidFill>
                  <a:srgbClr val="000000"/>
                </a:solidFill>
              </a:rPr>
              <a:t>USCG Auxiliary Leadership Deck Plate Series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1006595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 Black" pitchFamily="34" charset="0"/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fld id="{EAB3ECBA-9B59-4CF8-9564-502C24F9D4E4}" type="slidenum">
              <a:rPr lang="en-US">
                <a:solidFill>
                  <a:srgbClr val="000000"/>
                </a:solidFill>
              </a:rPr>
              <a:pPr defTabSz="91440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grpSp>
        <p:nvGrpSpPr>
          <p:cNvPr id="1028" name="Group 4"/>
          <p:cNvGrpSpPr>
            <a:grpSpLocks/>
          </p:cNvGrpSpPr>
          <p:nvPr/>
        </p:nvGrpSpPr>
        <p:grpSpPr bwMode="auto">
          <a:xfrm>
            <a:off x="0" y="0"/>
            <a:ext cx="9144000" cy="546100"/>
            <a:chOff x="0" y="0"/>
            <a:chExt cx="5760" cy="344"/>
          </a:xfrm>
        </p:grpSpPr>
        <p:sp>
          <p:nvSpPr>
            <p:cNvPr id="1032" name="Rectangle 5"/>
            <p:cNvSpPr>
              <a:spLocks noChangeArrowheads="1"/>
            </p:cNvSpPr>
            <p:nvPr/>
          </p:nvSpPr>
          <p:spPr bwMode="auto">
            <a:xfrm>
              <a:off x="0" y="0"/>
              <a:ext cx="180" cy="336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033" name="Rectangle 6"/>
            <p:cNvSpPr>
              <a:spLocks noChangeArrowheads="1"/>
            </p:cNvSpPr>
            <p:nvPr/>
          </p:nvSpPr>
          <p:spPr bwMode="auto">
            <a:xfrm>
              <a:off x="260" y="85"/>
              <a:ext cx="5500" cy="17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034" name="Rectangle 7"/>
            <p:cNvSpPr>
              <a:spLocks noChangeArrowheads="1"/>
            </p:cNvSpPr>
            <p:nvPr/>
          </p:nvSpPr>
          <p:spPr bwMode="auto">
            <a:xfrm>
              <a:off x="258" y="85"/>
              <a:ext cx="87" cy="89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666699"/>
                </a:solidFill>
              </a:endParaRPr>
            </a:p>
          </p:txBody>
        </p:sp>
        <p:sp>
          <p:nvSpPr>
            <p:cNvPr id="1035" name="Rectangle 8"/>
            <p:cNvSpPr>
              <a:spLocks noChangeArrowheads="1"/>
            </p:cNvSpPr>
            <p:nvPr/>
          </p:nvSpPr>
          <p:spPr bwMode="auto">
            <a:xfrm>
              <a:off x="345" y="0"/>
              <a:ext cx="88" cy="8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666699"/>
                </a:solidFill>
              </a:endParaRPr>
            </a:p>
          </p:txBody>
        </p:sp>
        <p:sp>
          <p:nvSpPr>
            <p:cNvPr id="1036" name="Rectangle 9"/>
            <p:cNvSpPr>
              <a:spLocks noChangeArrowheads="1"/>
            </p:cNvSpPr>
            <p:nvPr/>
          </p:nvSpPr>
          <p:spPr bwMode="auto">
            <a:xfrm>
              <a:off x="345" y="85"/>
              <a:ext cx="88" cy="8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9999CC"/>
                </a:solidFill>
              </a:endParaRPr>
            </a:p>
          </p:txBody>
        </p:sp>
        <p:sp>
          <p:nvSpPr>
            <p:cNvPr id="1037" name="Rectangle 10"/>
            <p:cNvSpPr>
              <a:spLocks noChangeArrowheads="1"/>
            </p:cNvSpPr>
            <p:nvPr/>
          </p:nvSpPr>
          <p:spPr bwMode="auto">
            <a:xfrm>
              <a:off x="173" y="173"/>
              <a:ext cx="86" cy="8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666699"/>
                </a:solidFill>
              </a:endParaRPr>
            </a:p>
          </p:txBody>
        </p:sp>
        <p:sp>
          <p:nvSpPr>
            <p:cNvPr id="1038" name="Rectangle 11"/>
            <p:cNvSpPr>
              <a:spLocks noChangeArrowheads="1"/>
            </p:cNvSpPr>
            <p:nvPr/>
          </p:nvSpPr>
          <p:spPr bwMode="auto">
            <a:xfrm>
              <a:off x="83" y="86"/>
              <a:ext cx="89" cy="87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039" name="Rectangle 12"/>
            <p:cNvSpPr>
              <a:spLocks noChangeArrowheads="1"/>
            </p:cNvSpPr>
            <p:nvPr/>
          </p:nvSpPr>
          <p:spPr bwMode="auto">
            <a:xfrm>
              <a:off x="258" y="171"/>
              <a:ext cx="87" cy="87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9999CC"/>
                </a:solidFill>
              </a:endParaRPr>
            </a:p>
          </p:txBody>
        </p:sp>
        <p:sp>
          <p:nvSpPr>
            <p:cNvPr id="1040" name="Rectangle 13"/>
            <p:cNvSpPr>
              <a:spLocks noChangeArrowheads="1"/>
            </p:cNvSpPr>
            <p:nvPr/>
          </p:nvSpPr>
          <p:spPr bwMode="auto">
            <a:xfrm>
              <a:off x="173" y="258"/>
              <a:ext cx="86" cy="8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9999CC"/>
                </a:solidFill>
              </a:endParaRPr>
            </a:p>
          </p:txBody>
        </p:sp>
      </p:grpSp>
      <p:sp>
        <p:nvSpPr>
          <p:cNvPr id="1029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57200"/>
            <a:ext cx="8229600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30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3886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06608" name="Rectangle 1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fld id="{7098C7EF-96D6-4E9F-854B-DCF5FD099ABC}" type="datetime1">
              <a:rPr lang="en-US" smtClean="0">
                <a:solidFill>
                  <a:srgbClr val="000000"/>
                </a:solidFill>
              </a:rPr>
              <a:t>6/12/2014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72724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</p:sldLayoutIdLst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¨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¨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notesSlide" Target="../notesSlides/notesSlide1.xml"/><Relationship Id="rId7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oleObject" Target="../embeddings/oleObject1.bin"/><Relationship Id="rId9" Type="http://schemas.openxmlformats.org/officeDocument/2006/relationships/image" Target="../media/image5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2590800" y="6248400"/>
            <a:ext cx="3810000" cy="457200"/>
          </a:xfrm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r>
              <a:rPr lang="en-US" smtClean="0">
                <a:solidFill>
                  <a:srgbClr val="000000"/>
                </a:solidFill>
              </a:rPr>
              <a:t>USCG Auxiliary Leadership Deck Plate Series</a:t>
            </a:r>
          </a:p>
        </p:txBody>
      </p:sp>
      <p:sp>
        <p:nvSpPr>
          <p:cNvPr id="3075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fld id="{8E75C1E0-C77C-4087-B42C-95E576A435F9}" type="slidenum">
              <a:rPr lang="en-US" smtClean="0">
                <a:solidFill>
                  <a:srgbClr val="000000"/>
                </a:solidFill>
                <a:latin typeface="Arial Black" pitchFamily="34" charset="0"/>
              </a:rPr>
              <a:pPr/>
              <a:t>1</a:t>
            </a:fld>
            <a:endParaRPr lang="en-US" smtClean="0">
              <a:solidFill>
                <a:srgbClr val="000000"/>
              </a:solidFill>
              <a:latin typeface="Arial Black" pitchFamily="34" charset="0"/>
            </a:endParaRPr>
          </a:p>
        </p:txBody>
      </p:sp>
      <p:sp>
        <p:nvSpPr>
          <p:cNvPr id="307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834081"/>
            <a:ext cx="8115300" cy="990600"/>
          </a:xfrm>
        </p:spPr>
        <p:txBody>
          <a:bodyPr/>
          <a:lstStyle/>
          <a:p>
            <a:pPr algn="ctr" eaLnBrk="1" hangingPunct="1"/>
            <a:r>
              <a:rPr lang="en-US" sz="2800" b="1" i="1" dirty="0" smtClean="0"/>
              <a:t>Auxiliary Deck Plate Leadership Series</a:t>
            </a:r>
          </a:p>
        </p:txBody>
      </p:sp>
      <p:graphicFrame>
        <p:nvGraphicFramePr>
          <p:cNvPr id="3078" name="Object 5"/>
          <p:cNvGraphicFramePr>
            <a:graphicFrameLocks noChangeAspect="1"/>
          </p:cNvGraphicFramePr>
          <p:nvPr/>
        </p:nvGraphicFramePr>
        <p:xfrm>
          <a:off x="152400" y="4191000"/>
          <a:ext cx="2514600" cy="2514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6" r:id="rId4" imgW="3971429" imgH="3971429" progId="MSPhotoEd.3">
                  <p:embed/>
                </p:oleObj>
              </mc:Choice>
              <mc:Fallback>
                <p:oleObj r:id="rId4" imgW="3971429" imgH="3971429" progId="MSPhotoEd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2400" y="4191000"/>
                        <a:ext cx="2514600" cy="2514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3079" name="Picture 6" descr="cgseal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0800" y="4724400"/>
            <a:ext cx="1524000" cy="152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0" name="Picture 12" descr="150px-AUX_S_W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1" y="4752975"/>
            <a:ext cx="1527048" cy="14316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2" name="Picture 6" descr="CGAux-header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008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609601" y="1599703"/>
            <a:ext cx="8229600" cy="29238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2000" b="1" dirty="0" smtClean="0">
                <a:solidFill>
                  <a:prstClr val="black"/>
                </a:solidFill>
                <a:ea typeface="MS Mincho"/>
                <a:cs typeface="Times New Roman"/>
              </a:rPr>
              <a:t>Successful Delegation</a:t>
            </a:r>
            <a:endParaRPr lang="en-US" dirty="0">
              <a:solidFill>
                <a:prstClr val="black"/>
              </a:solidFill>
              <a:latin typeface="Cambria"/>
              <a:ea typeface="MS Mincho"/>
              <a:cs typeface="Times New Roman"/>
            </a:endParaRPr>
          </a:p>
          <a:p>
            <a:pPr lvl="0" algn="ctr"/>
            <a:r>
              <a:rPr lang="en-US" sz="2000" b="1" dirty="0">
                <a:solidFill>
                  <a:prstClr val="black"/>
                </a:solidFill>
                <a:ea typeface="MS Mincho"/>
                <a:cs typeface="Times New Roman"/>
              </a:rPr>
              <a:t> </a:t>
            </a:r>
            <a:endParaRPr lang="en-US" dirty="0">
              <a:solidFill>
                <a:prstClr val="black"/>
              </a:solidFill>
              <a:latin typeface="Cambria"/>
              <a:ea typeface="MS Mincho"/>
              <a:cs typeface="Times New Roman"/>
            </a:endParaRPr>
          </a:p>
          <a:p>
            <a:pPr lvl="0"/>
            <a:r>
              <a:rPr lang="en-US" b="1" dirty="0" err="1">
                <a:solidFill>
                  <a:prstClr val="black"/>
                </a:solidFill>
                <a:ea typeface="MS Mincho"/>
                <a:cs typeface="Times New Roman"/>
              </a:rPr>
              <a:t>USCG</a:t>
            </a:r>
            <a:r>
              <a:rPr lang="en-US" b="1" dirty="0">
                <a:solidFill>
                  <a:prstClr val="black"/>
                </a:solidFill>
                <a:ea typeface="MS Mincho"/>
                <a:cs typeface="Times New Roman"/>
              </a:rPr>
              <a:t> Leadership Competency: </a:t>
            </a:r>
            <a:r>
              <a:rPr lang="en-US" dirty="0">
                <a:solidFill>
                  <a:prstClr val="black"/>
                </a:solidFill>
                <a:ea typeface="MS Mincho"/>
                <a:cs typeface="Times New Roman"/>
              </a:rPr>
              <a:t>Leading Others: </a:t>
            </a:r>
            <a:r>
              <a:rPr lang="en-US" dirty="0" smtClean="0">
                <a:solidFill>
                  <a:prstClr val="black"/>
                </a:solidFill>
                <a:ea typeface="MS Mincho"/>
                <a:cs typeface="Times New Roman"/>
              </a:rPr>
              <a:t>Influencing Others</a:t>
            </a:r>
            <a:endParaRPr lang="en-US" dirty="0">
              <a:solidFill>
                <a:prstClr val="black"/>
              </a:solidFill>
              <a:latin typeface="Cambria"/>
              <a:ea typeface="MS Mincho"/>
              <a:cs typeface="Times New Roman"/>
            </a:endParaRPr>
          </a:p>
          <a:p>
            <a:pPr lvl="0"/>
            <a:r>
              <a:rPr lang="en-US" b="1" dirty="0">
                <a:solidFill>
                  <a:prstClr val="black"/>
                </a:solidFill>
                <a:ea typeface="MS Mincho"/>
                <a:cs typeface="Times New Roman"/>
              </a:rPr>
              <a:t> </a:t>
            </a:r>
            <a:endParaRPr lang="en-US" dirty="0">
              <a:solidFill>
                <a:prstClr val="black"/>
              </a:solidFill>
              <a:latin typeface="Cambria"/>
              <a:ea typeface="MS Mincho"/>
              <a:cs typeface="Times New Roman"/>
            </a:endParaRPr>
          </a:p>
          <a:p>
            <a:pPr lvl="0"/>
            <a:r>
              <a:rPr lang="en-US" b="1" dirty="0">
                <a:solidFill>
                  <a:prstClr val="black"/>
                </a:solidFill>
                <a:ea typeface="MS Mincho"/>
                <a:cs typeface="Times New Roman"/>
              </a:rPr>
              <a:t>Learning Outcomes: </a:t>
            </a:r>
            <a:endParaRPr lang="en-US" dirty="0">
              <a:solidFill>
                <a:prstClr val="black"/>
              </a:solidFill>
              <a:latin typeface="Cambria"/>
              <a:ea typeface="MS Mincho"/>
              <a:cs typeface="Times New Roman"/>
            </a:endParaRPr>
          </a:p>
          <a:p>
            <a:pPr marL="285750" lvl="0" indent="-285750">
              <a:buFont typeface="Arial"/>
              <a:buChar char="•"/>
            </a:pPr>
            <a:r>
              <a:rPr lang="en-US" dirty="0"/>
              <a:t>Describe why delegation is important in the Auxiliary</a:t>
            </a:r>
          </a:p>
          <a:p>
            <a:pPr marL="285750" lvl="0" indent="-285750">
              <a:buFont typeface="Arial"/>
              <a:buChar char="•"/>
            </a:pPr>
            <a:r>
              <a:rPr lang="en-US" dirty="0"/>
              <a:t>Assess your strategy for </a:t>
            </a:r>
            <a:r>
              <a:rPr lang="en-US" dirty="0" smtClean="0"/>
              <a:t>delegation.</a:t>
            </a:r>
            <a:endParaRPr lang="en-US" dirty="0"/>
          </a:p>
          <a:p>
            <a:pPr marL="228600" lvl="0"/>
            <a:r>
              <a:rPr lang="en-US" b="1" dirty="0">
                <a:solidFill>
                  <a:prstClr val="black"/>
                </a:solidFill>
                <a:ea typeface="MS Mincho"/>
                <a:cs typeface="Times New Roman"/>
              </a:rPr>
              <a:t> </a:t>
            </a:r>
            <a:endParaRPr lang="en-US" dirty="0">
              <a:solidFill>
                <a:prstClr val="black"/>
              </a:solidFill>
              <a:latin typeface="Cambria"/>
              <a:ea typeface="MS Mincho"/>
              <a:cs typeface="Times New Roman"/>
            </a:endParaRPr>
          </a:p>
          <a:p>
            <a:pPr lvl="0"/>
            <a:r>
              <a:rPr lang="en-US" b="1" i="1" dirty="0"/>
              <a:t>Delegation is defined as a person or group of persons officially elected or appointed to represent another or others.</a:t>
            </a:r>
            <a:r>
              <a:rPr lang="en-US" dirty="0"/>
              <a:t> </a:t>
            </a:r>
            <a:endParaRPr lang="en-US" dirty="0">
              <a:solidFill>
                <a:prstClr val="black"/>
              </a:solidFill>
              <a:latin typeface="Cambria"/>
              <a:ea typeface="MS Mincho"/>
              <a:cs typeface="Times New Roman"/>
            </a:endParaRPr>
          </a:p>
        </p:txBody>
      </p:sp>
      <p:sp>
        <p:nvSpPr>
          <p:cNvPr id="12" name="TextBox 2"/>
          <p:cNvSpPr txBox="1"/>
          <p:nvPr/>
        </p:nvSpPr>
        <p:spPr>
          <a:xfrm>
            <a:off x="437160" y="6432115"/>
            <a:ext cx="199926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100" i="1" dirty="0"/>
              <a:t>Reviewed, DIR-T USCGAUX</a:t>
            </a:r>
          </a:p>
        </p:txBody>
      </p:sp>
      <p:pic>
        <p:nvPicPr>
          <p:cNvPr id="13" name="Picture 12" descr="C:\Users\Michael\AppData\Local\Microsoft\Windows\Temporary Internet Files\Content.Outlook\SX99UYQO\T-DIR_seal_small.jp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96062" y="4693160"/>
            <a:ext cx="1527048" cy="15270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1651110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642551"/>
          </a:xfrm>
        </p:spPr>
        <p:txBody>
          <a:bodyPr/>
          <a:lstStyle/>
          <a:p>
            <a:r>
              <a:rPr lang="en-US" sz="3200" b="1" i="1" dirty="0" smtClean="0"/>
              <a:t>Delegation </a:t>
            </a:r>
            <a:endParaRPr lang="en-US" sz="3200" b="1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95797"/>
            <a:ext cx="8229600" cy="4452553"/>
          </a:xfrm>
        </p:spPr>
        <p:txBody>
          <a:bodyPr/>
          <a:lstStyle/>
          <a:p>
            <a:pPr lvl="0" eaLnBrk="1" hangingPunct="1">
              <a:buClr>
                <a:schemeClr val="bg2">
                  <a:lumMod val="60000"/>
                  <a:lumOff val="40000"/>
                </a:schemeClr>
              </a:buClr>
              <a:buSzPct val="90000"/>
            </a:pPr>
            <a:r>
              <a:rPr lang="en-US" altLang="en-US" sz="28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the Auxiliary we must delegate.  Consider the members:</a:t>
            </a:r>
          </a:p>
          <a:p>
            <a:pPr lvl="0" eaLnBrk="1" hangingPunct="1">
              <a:buClr>
                <a:schemeClr val="bg2">
                  <a:lumMod val="60000"/>
                  <a:lumOff val="40000"/>
                </a:schemeClr>
              </a:buClr>
              <a:buSzPct val="90000"/>
            </a:pPr>
            <a:endParaRPr lang="en-US" altLang="en-US" sz="24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 eaLnBrk="1" hangingPunct="1">
              <a:buClr>
                <a:schemeClr val="bg2">
                  <a:lumMod val="60000"/>
                  <a:lumOff val="40000"/>
                </a:schemeClr>
              </a:buClr>
              <a:buSzPct val="90000"/>
            </a:pPr>
            <a:r>
              <a:rPr lang="en-US" sz="2000" dirty="0"/>
              <a:t>E</a:t>
            </a:r>
            <a:r>
              <a:rPr lang="en-US" sz="2000" dirty="0" smtClean="0"/>
              <a:t>xperience</a:t>
            </a:r>
            <a:r>
              <a:rPr lang="en-US" sz="2000" dirty="0"/>
              <a:t>, knowledge and skills of the individual as they apply to the delegated </a:t>
            </a:r>
            <a:r>
              <a:rPr lang="en-US" sz="2000" dirty="0" smtClean="0"/>
              <a:t>task</a:t>
            </a:r>
          </a:p>
          <a:p>
            <a:pPr lvl="1" eaLnBrk="1" hangingPunct="1">
              <a:buClr>
                <a:schemeClr val="bg2">
                  <a:lumMod val="60000"/>
                  <a:lumOff val="40000"/>
                </a:schemeClr>
              </a:buClr>
              <a:buSzPct val="90000"/>
            </a:pPr>
            <a:endParaRPr lang="en-US" sz="2000" dirty="0" smtClean="0"/>
          </a:p>
          <a:p>
            <a:pPr lvl="1"/>
            <a:r>
              <a:rPr lang="en-US" sz="2000" dirty="0"/>
              <a:t>P</a:t>
            </a:r>
            <a:r>
              <a:rPr lang="en-US" sz="2000" dirty="0" smtClean="0"/>
              <a:t>referred </a:t>
            </a:r>
            <a:r>
              <a:rPr lang="en-US" sz="2000" dirty="0"/>
              <a:t>work style.  Their independence, what they want from this position, and their long-term goals and </a:t>
            </a:r>
            <a:r>
              <a:rPr lang="en-US" sz="2000" dirty="0" smtClean="0"/>
              <a:t>interests.</a:t>
            </a:r>
          </a:p>
          <a:p>
            <a:pPr lvl="1"/>
            <a:endParaRPr lang="en-US" sz="2000" dirty="0" smtClean="0"/>
          </a:p>
          <a:p>
            <a:pPr lvl="1"/>
            <a:r>
              <a:rPr lang="en-US" sz="2000" dirty="0"/>
              <a:t>C</a:t>
            </a:r>
            <a:r>
              <a:rPr lang="en-US" sz="2000" dirty="0" smtClean="0"/>
              <a:t>urrent </a:t>
            </a:r>
            <a:r>
              <a:rPr lang="en-US" sz="2000" dirty="0"/>
              <a:t>workload of this person.  Does the person have time to take on more work and or will this task require reshuffling of other responsibilities and workload?</a:t>
            </a:r>
          </a:p>
          <a:p>
            <a:pPr marL="0" indent="0">
              <a:lnSpc>
                <a:spcPct val="90000"/>
              </a:lnSpc>
              <a:buClr>
                <a:schemeClr val="bg2">
                  <a:lumMod val="60000"/>
                  <a:lumOff val="40000"/>
                </a:schemeClr>
              </a:buClr>
              <a:buSzPct val="90000"/>
              <a:buNone/>
            </a:pPr>
            <a:endParaRPr lang="en-US" altLang="en-US" sz="24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lnSpc>
                <a:spcPct val="90000"/>
              </a:lnSpc>
              <a:buClr>
                <a:schemeClr val="bg2">
                  <a:lumMod val="60000"/>
                  <a:lumOff val="40000"/>
                </a:schemeClr>
              </a:buClr>
              <a:buSzPct val="90000"/>
              <a:buNone/>
            </a:pPr>
            <a:endParaRPr lang="en-US" altLang="en-US" sz="1200" dirty="0" smtClean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2847975" y="6505574"/>
            <a:ext cx="3495675" cy="200025"/>
          </a:xfrm>
        </p:spPr>
        <p:txBody>
          <a:bodyPr/>
          <a:lstStyle/>
          <a:p>
            <a:pPr>
              <a:defRPr/>
            </a:pPr>
            <a:r>
              <a:rPr lang="en-US" dirty="0" err="1" smtClean="0">
                <a:solidFill>
                  <a:srgbClr val="000000"/>
                </a:solidFill>
              </a:rPr>
              <a:t>USCG</a:t>
            </a:r>
            <a:r>
              <a:rPr lang="en-US" dirty="0" smtClean="0">
                <a:solidFill>
                  <a:srgbClr val="000000"/>
                </a:solidFill>
              </a:rPr>
              <a:t> Auxiliary Leadership Deck Plate Series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70DC1C5-DD3F-4DBF-939D-3F7F6DDEF74C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2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TextBox 2"/>
          <p:cNvSpPr txBox="1"/>
          <p:nvPr/>
        </p:nvSpPr>
        <p:spPr>
          <a:xfrm>
            <a:off x="306698" y="6443989"/>
            <a:ext cx="199926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100" i="1" dirty="0"/>
              <a:t>Reviewed, DIR-T USCGAUX</a:t>
            </a:r>
          </a:p>
        </p:txBody>
      </p:sp>
    </p:spTree>
    <p:extLst>
      <p:ext uri="{BB962C8B-B14F-4D97-AF65-F5344CB8AC3E}">
        <p14:creationId xmlns:p14="http://schemas.microsoft.com/office/powerpoint/2010/main" val="10479362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803189"/>
          </a:xfrm>
        </p:spPr>
        <p:txBody>
          <a:bodyPr/>
          <a:lstStyle/>
          <a:p>
            <a:r>
              <a:rPr lang="en-US" sz="32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How to Delegate</a:t>
            </a:r>
            <a:endParaRPr lang="en-US" sz="3200" b="1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71135"/>
            <a:ext cx="8229600" cy="3886200"/>
          </a:xfrm>
        </p:spPr>
        <p:txBody>
          <a:bodyPr/>
          <a:lstStyle/>
          <a:p>
            <a:r>
              <a:rPr lang="en-US" altLang="en-US" dirty="0" smtClean="0"/>
              <a:t> Knowing we must delegate, consider these factors:</a:t>
            </a:r>
          </a:p>
          <a:p>
            <a:pPr lvl="1"/>
            <a:r>
              <a:rPr lang="en-US" dirty="0"/>
              <a:t>Clearly articulate the desired outcome. </a:t>
            </a:r>
            <a:endParaRPr lang="en-US" dirty="0" smtClean="0"/>
          </a:p>
          <a:p>
            <a:pPr lvl="1"/>
            <a:r>
              <a:rPr lang="en-US" dirty="0"/>
              <a:t>Clearly identify constraints and boundaries. </a:t>
            </a:r>
            <a:endParaRPr lang="en-US" dirty="0" smtClean="0"/>
          </a:p>
          <a:p>
            <a:pPr lvl="1"/>
            <a:r>
              <a:rPr lang="en-US" dirty="0"/>
              <a:t>Provide adequate support, and be available to answer questions. </a:t>
            </a:r>
            <a:endParaRPr lang="en-US" dirty="0" smtClean="0"/>
          </a:p>
          <a:p>
            <a:pPr lvl="1"/>
            <a:r>
              <a:rPr lang="en-US" dirty="0"/>
              <a:t>Build motivation and commitment. </a:t>
            </a:r>
            <a:endParaRPr lang="en-US" alt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2781300" y="6438900"/>
            <a:ext cx="3581400" cy="266700"/>
          </a:xfrm>
        </p:spPr>
        <p:txBody>
          <a:bodyPr/>
          <a:lstStyle/>
          <a:p>
            <a:pPr>
              <a:defRPr/>
            </a:pPr>
            <a:r>
              <a:rPr lang="en-US" dirty="0" err="1" smtClean="0">
                <a:solidFill>
                  <a:srgbClr val="000000"/>
                </a:solidFill>
              </a:rPr>
              <a:t>USCG</a:t>
            </a:r>
            <a:r>
              <a:rPr lang="en-US" dirty="0" smtClean="0">
                <a:solidFill>
                  <a:srgbClr val="000000"/>
                </a:solidFill>
              </a:rPr>
              <a:t> Auxiliary Leadership Deck Plate Series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70DC1C5-DD3F-4DBF-939D-3F7F6DDEF74C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3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TextBox 2"/>
          <p:cNvSpPr txBox="1"/>
          <p:nvPr/>
        </p:nvSpPr>
        <p:spPr>
          <a:xfrm>
            <a:off x="306698" y="6443989"/>
            <a:ext cx="199926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100" i="1" dirty="0"/>
              <a:t>Reviewed, DIR-T USCGAUX</a:t>
            </a:r>
          </a:p>
        </p:txBody>
      </p:sp>
    </p:spTree>
    <p:extLst>
      <p:ext uri="{BB962C8B-B14F-4D97-AF65-F5344CB8AC3E}">
        <p14:creationId xmlns:p14="http://schemas.microsoft.com/office/powerpoint/2010/main" val="13901181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670956"/>
          </a:xfrm>
        </p:spPr>
        <p:txBody>
          <a:bodyPr/>
          <a:lstStyle/>
          <a:p>
            <a:r>
              <a:rPr lang="en-US" sz="3200" b="1" i="1" dirty="0" smtClean="0"/>
              <a:t>Maintaining Control</a:t>
            </a:r>
            <a:endParaRPr lang="en-US" sz="3200" b="1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To maintain control, consider:</a:t>
            </a:r>
          </a:p>
          <a:p>
            <a:pPr lvl="1"/>
            <a:r>
              <a:rPr lang="en-US" dirty="0"/>
              <a:t>Discuss timelines and deadlines.</a:t>
            </a:r>
          </a:p>
          <a:p>
            <a:pPr lvl="1"/>
            <a:r>
              <a:rPr lang="en-US" dirty="0"/>
              <a:t>	</a:t>
            </a:r>
            <a:r>
              <a:rPr lang="en-US" dirty="0" smtClean="0"/>
              <a:t>Agree </a:t>
            </a:r>
            <a:r>
              <a:rPr lang="en-US" dirty="0"/>
              <a:t>on a schedule of checkpoints at which you'll review project progress.</a:t>
            </a:r>
          </a:p>
          <a:p>
            <a:pPr lvl="1"/>
            <a:r>
              <a:rPr lang="en-US" dirty="0"/>
              <a:t>	</a:t>
            </a:r>
            <a:r>
              <a:rPr lang="en-US" dirty="0" smtClean="0"/>
              <a:t>Make </a:t>
            </a:r>
            <a:r>
              <a:rPr lang="en-US" dirty="0"/>
              <a:t>adjustments as necessary.</a:t>
            </a:r>
          </a:p>
          <a:p>
            <a:pPr lvl="1"/>
            <a:r>
              <a:rPr lang="en-US" dirty="0"/>
              <a:t>	</a:t>
            </a:r>
            <a:r>
              <a:rPr lang="en-US" dirty="0" smtClean="0"/>
              <a:t>Take </a:t>
            </a:r>
            <a:r>
              <a:rPr lang="en-US" dirty="0"/>
              <a:t>time to review all submitted work.</a:t>
            </a:r>
          </a:p>
          <a:p>
            <a:pPr lvl="1"/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USCG Auxiliary Leadership Deck Plate Series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70DC1C5-DD3F-4DBF-939D-3F7F6DDEF74C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4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TextBox 2"/>
          <p:cNvSpPr txBox="1"/>
          <p:nvPr/>
        </p:nvSpPr>
        <p:spPr>
          <a:xfrm>
            <a:off x="306698" y="6443989"/>
            <a:ext cx="199926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100" i="1" dirty="0"/>
              <a:t>Reviewed, DIR-T USCGAUX</a:t>
            </a:r>
          </a:p>
        </p:txBody>
      </p:sp>
    </p:spTree>
    <p:extLst>
      <p:ext uri="{BB962C8B-B14F-4D97-AF65-F5344CB8AC3E}">
        <p14:creationId xmlns:p14="http://schemas.microsoft.com/office/powerpoint/2010/main" val="10867413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447675"/>
          </a:xfrm>
        </p:spPr>
        <p:txBody>
          <a:bodyPr/>
          <a:lstStyle/>
          <a:p>
            <a:r>
              <a:rPr lang="en-US" sz="3200" b="1" i="1" dirty="0" smtClean="0"/>
              <a:t>Summary – Successful Delegation</a:t>
            </a:r>
            <a:endParaRPr lang="en-US" sz="3200" b="1" i="1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2847975" y="6410324"/>
            <a:ext cx="3486149" cy="295275"/>
          </a:xfrm>
        </p:spPr>
        <p:txBody>
          <a:bodyPr/>
          <a:lstStyle/>
          <a:p>
            <a:pPr>
              <a:defRPr/>
            </a:pPr>
            <a:r>
              <a:rPr lang="en-US" dirty="0" err="1" smtClean="0">
                <a:solidFill>
                  <a:srgbClr val="000000"/>
                </a:solidFill>
              </a:rPr>
              <a:t>USCG</a:t>
            </a:r>
            <a:r>
              <a:rPr lang="en-US" dirty="0" smtClean="0">
                <a:solidFill>
                  <a:srgbClr val="000000"/>
                </a:solidFill>
              </a:rPr>
              <a:t> Auxiliary Leadership Deck Plate Series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70DC1C5-DD3F-4DBF-939D-3F7F6DDEF74C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200" y="1242085"/>
            <a:ext cx="8229600" cy="5006315"/>
          </a:xfrm>
        </p:spPr>
        <p:txBody>
          <a:bodyPr/>
          <a:lstStyle/>
          <a:p>
            <a:r>
              <a:rPr lang="en-US" sz="2400" dirty="0"/>
              <a:t>In thoroughly considering these key points prior to and during the delegation process you will find that you delegate more successfully</a:t>
            </a:r>
            <a:r>
              <a:rPr lang="en-US" sz="2400" dirty="0" smtClean="0"/>
              <a:t>.</a:t>
            </a:r>
          </a:p>
          <a:p>
            <a:r>
              <a:rPr lang="en-US" sz="2400" dirty="0" smtClean="0"/>
              <a:t>Give </a:t>
            </a:r>
            <a:r>
              <a:rPr lang="en-US" sz="2400" dirty="0"/>
              <a:t>enough space for people to use their abilities to best effect, while still monitoring and supporting closely enough to ensure that the job is done correctly and effectively.</a:t>
            </a:r>
          </a:p>
          <a:p>
            <a:r>
              <a:rPr lang="en-US" sz="2400" dirty="0"/>
              <a:t>When delegated work is delivered back to you, review it thoroughly, and only accept good quality, fully complete work</a:t>
            </a:r>
            <a:r>
              <a:rPr lang="en-US" sz="2400"/>
              <a:t>. </a:t>
            </a:r>
            <a:endParaRPr lang="en-US" sz="2400" dirty="0"/>
          </a:p>
          <a:p>
            <a:r>
              <a:rPr lang="en-US" sz="2400" dirty="0" smtClean="0"/>
              <a:t>Evaluate your </a:t>
            </a:r>
            <a:r>
              <a:rPr lang="en-US" sz="2400" dirty="0" err="1" smtClean="0"/>
              <a:t>Delegtion</a:t>
            </a:r>
            <a:r>
              <a:rPr lang="en-US" sz="2400" dirty="0" smtClean="0"/>
              <a:t> potential with the quiz at:</a:t>
            </a:r>
          </a:p>
          <a:p>
            <a:pPr lvl="1"/>
            <a:r>
              <a:rPr lang="en-US" sz="2000" dirty="0"/>
              <a:t>http://</a:t>
            </a:r>
            <a:r>
              <a:rPr lang="en-US" sz="2000" dirty="0" err="1"/>
              <a:t>www.mindtools.com</a:t>
            </a:r>
            <a:r>
              <a:rPr lang="en-US" sz="2000" dirty="0"/>
              <a:t>/pages/article/newTMM_60.htm </a:t>
            </a:r>
            <a:endParaRPr lang="en-US" sz="2000" dirty="0" smtClean="0"/>
          </a:p>
          <a:p>
            <a:endParaRPr lang="en-US" sz="2400" dirty="0"/>
          </a:p>
          <a:p>
            <a:endParaRPr lang="en-US" sz="1400" dirty="0"/>
          </a:p>
        </p:txBody>
      </p:sp>
      <p:sp>
        <p:nvSpPr>
          <p:cNvPr id="8" name="TextBox 2"/>
          <p:cNvSpPr txBox="1"/>
          <p:nvPr/>
        </p:nvSpPr>
        <p:spPr>
          <a:xfrm>
            <a:off x="306698" y="6443989"/>
            <a:ext cx="199926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100" i="1" dirty="0"/>
              <a:t>Reviewed, DIR-T USCGAUX</a:t>
            </a:r>
          </a:p>
        </p:txBody>
      </p:sp>
    </p:spTree>
    <p:extLst>
      <p:ext uri="{BB962C8B-B14F-4D97-AF65-F5344CB8AC3E}">
        <p14:creationId xmlns:p14="http://schemas.microsoft.com/office/powerpoint/2010/main" val="2329858396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UIDATA" val="&lt;database version=&quot;8.0&quot;&gt;&lt;object type=&quot;1&quot; unique_id=&quot;10001&quot;&gt;&lt;object type=&quot;2&quot; unique_id=&quot;10002&quot;&gt;&lt;object type=&quot;3&quot; unique_id=&quot;10003&quot;&gt;&lt;property id=&quot;20148&quot; value=&quot;5&quot;/&gt;&lt;property id=&quot;20300&quot; value=&quot;Slide 1 - &amp;quot;Auxiliary Deck Plate Leadership Series&amp;quot;&quot;/&gt;&lt;property id=&quot;20307&quot; value=&quot;263&quot;/&gt;&lt;/object&gt;&lt;object type=&quot;3&quot; unique_id=&quot;10004&quot;&gt;&lt;property id=&quot;20148&quot; value=&quot;5&quot;/&gt;&lt;property id=&quot;20300&quot; value=&quot;Slide 2 - &amp;quot;Delegation &amp;quot;&quot;/&gt;&lt;property id=&quot;20307&quot; value=&quot;264&quot;/&gt;&lt;/object&gt;&lt;object type=&quot;3&quot; unique_id=&quot;10005&quot;&gt;&lt;property id=&quot;20148&quot; value=&quot;5&quot;/&gt;&lt;property id=&quot;20300&quot; value=&quot;Slide 3 - &amp;quot;How to Delegate&amp;quot;&quot;/&gt;&lt;property id=&quot;20307&quot; value=&quot;265&quot;/&gt;&lt;/object&gt;&lt;object type=&quot;3&quot; unique_id=&quot;10006&quot;&gt;&lt;property id=&quot;20148&quot; value=&quot;5&quot;/&gt;&lt;property id=&quot;20300&quot; value=&quot;Slide 4 - &amp;quot;Maintaining Control&amp;quot;&quot;/&gt;&lt;property id=&quot;20307&quot; value=&quot;268&quot;/&gt;&lt;/object&gt;&lt;object type=&quot;3&quot; unique_id=&quot;10007&quot;&gt;&lt;property id=&quot;20148&quot; value=&quot;5&quot;/&gt;&lt;property id=&quot;20300&quot; value=&quot;Slide 5 - &amp;quot;Summary – Successful Delegation&amp;quot;&quot;/&gt;&lt;property id=&quot;20307&quot; value=&quot;267&quot;/&gt;&lt;/object&gt;&lt;/object&gt;&lt;object type=&quot;8&quot; unique_id=&quot;10014&quot;&gt;&lt;/object&gt;&lt;/object&gt;&lt;/database&gt;"/>
  <p:tag name="MMPROD_NEXTUNIQUEID" val="10009"/>
  <p:tag name="SECTOMILLISECCONVERTED" val="1"/>
</p:tagLst>
</file>

<file path=ppt/theme/theme1.xml><?xml version="1.0" encoding="utf-8"?>
<a:theme xmlns:a="http://schemas.openxmlformats.org/drawingml/2006/main" name="Pixel">
  <a:themeElements>
    <a:clrScheme name="Pixel 12">
      <a:dk1>
        <a:srgbClr val="000000"/>
      </a:dk1>
      <a:lt1>
        <a:srgbClr val="FFFFFF"/>
      </a:lt1>
      <a:dk2>
        <a:srgbClr val="000000"/>
      </a:dk2>
      <a:lt2>
        <a:srgbClr val="00007D"/>
      </a:lt2>
      <a:accent1>
        <a:srgbClr val="9999FF"/>
      </a:accent1>
      <a:accent2>
        <a:srgbClr val="9999CC"/>
      </a:accent2>
      <a:accent3>
        <a:srgbClr val="FFFFFF"/>
      </a:accent3>
      <a:accent4>
        <a:srgbClr val="000000"/>
      </a:accent4>
      <a:accent5>
        <a:srgbClr val="CACAFF"/>
      </a:accent5>
      <a:accent6>
        <a:srgbClr val="8A8AB9"/>
      </a:accent6>
      <a:hlink>
        <a:srgbClr val="666699"/>
      </a:hlink>
      <a:folHlink>
        <a:srgbClr val="CCCCE6"/>
      </a:folHlink>
    </a:clrScheme>
    <a:fontScheme name="Pixe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Pixel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145</TotalTime>
  <Words>286</Words>
  <Application>Microsoft Office PowerPoint</Application>
  <PresentationFormat>On-screen Show (4:3)</PresentationFormat>
  <Paragraphs>52</Paragraphs>
  <Slides>5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7" baseType="lpstr">
      <vt:lpstr>Pixel</vt:lpstr>
      <vt:lpstr>MSPhotoEd.3</vt:lpstr>
      <vt:lpstr>Auxiliary Deck Plate Leadership Series</vt:lpstr>
      <vt:lpstr>Delegation </vt:lpstr>
      <vt:lpstr>How to Delegate</vt:lpstr>
      <vt:lpstr>Maintaining Control</vt:lpstr>
      <vt:lpstr>Summary – Successful Delegation</vt:lpstr>
    </vt:vector>
  </TitlesOfParts>
  <Company>Woodbridge SHS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Auxiliary Leadership and Management School</dc:title>
  <dc:creator>George Bond</dc:creator>
  <cp:lastModifiedBy>Dale Fajardo</cp:lastModifiedBy>
  <cp:revision>15</cp:revision>
  <dcterms:created xsi:type="dcterms:W3CDTF">2013-09-30T21:13:54Z</dcterms:created>
  <dcterms:modified xsi:type="dcterms:W3CDTF">2014-06-12T17:50:15Z</dcterms:modified>
</cp:coreProperties>
</file>