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 autoAdjust="0"/>
    <p:restoredTop sz="86433" autoAdjust="0"/>
  </p:normalViewPr>
  <p:slideViewPr>
    <p:cSldViewPr snapToGrid="0" snapToObjects="1">
      <p:cViewPr>
        <p:scale>
          <a:sx n="70" d="100"/>
          <a:sy n="70" d="100"/>
        </p:scale>
        <p:origin x="-1842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89EB1-C38B-9A43-8D70-8016A12B5C76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0FD581-7444-1F43-9727-3AC4EA908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00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E3553-D883-2E4F-830C-79C584B02195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4F3A8B-3EC7-5346-9A9D-872F1764E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6912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9057" indent="-280406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1626" indent="-224325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70276" indent="-224325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8927" indent="-224325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64D4AF8-30F4-4B59-A4FD-B5033FCEFCB8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01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00763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0763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CFEFF-303D-403A-8A46-62FBC2BB1251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B2373-4EA3-479C-9B41-60874440B3C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778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A3A96-CFFD-409E-A84E-0AFB925B1C6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62C76-9395-4235-8673-A2AC025C3453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418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F2C51-FECF-4000-8BAB-3AFF4DDA862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D6823-A354-498D-89AE-B3911B76A0ED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466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81AB5-61B9-4E8F-BB51-EE63D357AE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6E39F-3250-4F76-BAA4-C197D3F0997E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631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020D9-EA03-4456-A229-2A02EBD3CB8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C2F84-1F66-43B5-BCFB-DCC321C38EA8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227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59F5C-FC80-40FC-B932-149EC77A55D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54BF0-0DBA-4D93-8CAD-83C9AD1071FA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963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83C52-30CE-47E9-8040-7E2840AF558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91F9F-CAC4-4E86-B725-774711A3ED4C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55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USCG Auxiliary Leadership Deck Plate Series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800" dirty="0" smtClean="0"/>
              <a:t>Reviewed, DIR-T USCGAUX </a:t>
            </a: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C3A55-3D6B-4508-8A4F-54EE8917AAA8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857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22432-0894-4CB4-85B7-893F85FD95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92A58-ED64-4126-B8E3-C217D6A4602F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572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8CD53-41A9-42A2-8ED2-C2649ECB4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E2EB6-B5DC-46D9-BB9E-E194CF4079A2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550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59FB0-053C-45A9-AF81-CC788960382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6F677-4AA1-48D6-BB66-41765193D2AD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943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386AC-F0A6-44B2-900E-803F77730E8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EAAB2-E748-498F-8886-44C8DE3000FC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126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E0490-5945-4C3B-AD5F-6A1F80290DA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8CA79-1130-499A-8409-5022F8155AB2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769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26430-695E-4F24-9EDC-ACCFA03A4BE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A4A2A-0039-49F4-94F0-7062729A44AA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995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2AD1E-BADA-46B4-A6FE-304397CEB02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6F206-9651-483F-9E09-4273805B64CD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96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59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065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 smtClean="0"/>
              <a:t>Reviewed, DIR-T USCGAUX </a:t>
            </a:r>
            <a:fld id="{EAB3ECBA-9B59-4CF8-9564-502C24F9D4E4}" type="slidenum">
              <a:rPr lang="en-US" smtClean="0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999CC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0660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7098C7EF-96D6-4E9F-854B-DCF5FD099ABC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27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590800" y="6248400"/>
            <a:ext cx="3810000" cy="45720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USCG Auxiliary Leadership Deck Plate Series</a:t>
            </a:r>
          </a:p>
        </p:txBody>
      </p:sp>
      <p:sp>
        <p:nvSpPr>
          <p:cNvPr id="307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8E75C1E0-C77C-4087-B42C-95E576A435F9}" type="slidenum">
              <a:rPr lang="en-US" smtClean="0">
                <a:solidFill>
                  <a:srgbClr val="000000"/>
                </a:solidFill>
                <a:latin typeface="Arial Black" pitchFamily="34" charset="0"/>
              </a:rPr>
              <a:pPr/>
              <a:t>1</a:t>
            </a:fld>
            <a:endParaRPr lang="en-US" dirty="0" smtClean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4081"/>
            <a:ext cx="8115300" cy="990600"/>
          </a:xfrm>
        </p:spPr>
        <p:txBody>
          <a:bodyPr/>
          <a:lstStyle/>
          <a:p>
            <a:pPr algn="ctr" eaLnBrk="1" hangingPunct="1"/>
            <a:r>
              <a:rPr lang="en-US" sz="2800" b="1" i="1" dirty="0" smtClean="0"/>
              <a:t>Auxiliary Deck Plate Leadership Series</a:t>
            </a:r>
          </a:p>
        </p:txBody>
      </p:sp>
      <p:pic>
        <p:nvPicPr>
          <p:cNvPr id="3079" name="Picture 6" descr="cgseal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4752975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2" descr="150px-AUX_S_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651" y="4779899"/>
            <a:ext cx="1628851" cy="152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6" descr="CGAux-head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9601" y="1599703"/>
            <a:ext cx="8229600" cy="3754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 smtClean="0">
                <a:solidFill>
                  <a:prstClr val="black"/>
                </a:solidFill>
                <a:ea typeface="MS Mincho"/>
                <a:cs typeface="Times New Roman"/>
              </a:rPr>
              <a:t>The Art of Saying No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 algn="ctr"/>
            <a:r>
              <a:rPr lang="en-US" sz="2000" b="1" dirty="0">
                <a:solidFill>
                  <a:prstClr val="black"/>
                </a:solidFill>
                <a:ea typeface="MS Mincho"/>
                <a:cs typeface="Times New Roman"/>
              </a:rPr>
              <a:t> 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/>
            <a:r>
              <a:rPr lang="en-US" b="1" dirty="0" err="1">
                <a:solidFill>
                  <a:prstClr val="black"/>
                </a:solidFill>
                <a:ea typeface="MS Mincho"/>
                <a:cs typeface="Times New Roman"/>
              </a:rPr>
              <a:t>USCG</a:t>
            </a:r>
            <a:r>
              <a:rPr lang="en-US" b="1" dirty="0">
                <a:solidFill>
                  <a:prstClr val="black"/>
                </a:solidFill>
                <a:ea typeface="MS Mincho"/>
                <a:cs typeface="Times New Roman"/>
              </a:rPr>
              <a:t> Leadership Competency: </a:t>
            </a:r>
            <a:r>
              <a:rPr lang="en-US" dirty="0">
                <a:solidFill>
                  <a:prstClr val="black"/>
                </a:solidFill>
                <a:ea typeface="MS Mincho"/>
                <a:cs typeface="Times New Roman"/>
              </a:rPr>
              <a:t>Leading Others: Team Building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/>
            <a:r>
              <a:rPr lang="en-US" b="1" dirty="0">
                <a:solidFill>
                  <a:prstClr val="black"/>
                </a:solidFill>
                <a:ea typeface="MS Mincho"/>
                <a:cs typeface="Times New Roman"/>
              </a:rPr>
              <a:t> 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/>
            <a:r>
              <a:rPr lang="en-US" b="1" dirty="0">
                <a:solidFill>
                  <a:prstClr val="black"/>
                </a:solidFill>
                <a:ea typeface="MS Mincho"/>
                <a:cs typeface="Times New Roman"/>
              </a:rPr>
              <a:t>Learning Outcomes</a:t>
            </a:r>
            <a:r>
              <a:rPr lang="en-US" b="1" dirty="0" smtClean="0">
                <a:solidFill>
                  <a:prstClr val="black"/>
                </a:solidFill>
                <a:ea typeface="MS Mincho"/>
                <a:cs typeface="Times New Roman"/>
              </a:rPr>
              <a:t>:</a:t>
            </a:r>
          </a:p>
          <a:p>
            <a:pPr marL="285750" lvl="0" indent="-285750">
              <a:buFont typeface="Arial"/>
              <a:buChar char="•"/>
            </a:pPr>
            <a:r>
              <a:rPr lang="en-US" dirty="0" smtClean="0"/>
              <a:t>Describe </a:t>
            </a:r>
            <a:r>
              <a:rPr lang="en-US" dirty="0"/>
              <a:t>the nine ways to say no.</a:t>
            </a:r>
          </a:p>
          <a:p>
            <a:pPr marL="285750" lvl="0" indent="-285750">
              <a:buFont typeface="Arial"/>
              <a:buChar char="•"/>
            </a:pPr>
            <a:r>
              <a:rPr lang="en-US" dirty="0"/>
              <a:t>Discuss why we sometimes should say no</a:t>
            </a:r>
            <a:r>
              <a:rPr lang="en-US" dirty="0" smtClean="0"/>
              <a:t>.</a:t>
            </a:r>
          </a:p>
          <a:p>
            <a:pPr marL="285750" lvl="0" indent="-285750">
              <a:buFont typeface="Arial"/>
              <a:buChar char="•"/>
            </a:pP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marL="228600"/>
            <a:r>
              <a:rPr lang="en-US" b="1" dirty="0"/>
              <a:t>An engaged unit is a highly effective team. However, sometimes we have conflicts that we do not consider when volunteering; destroying the engaged unit.</a:t>
            </a:r>
            <a:endParaRPr lang="en-US" dirty="0"/>
          </a:p>
          <a:p>
            <a:pPr marL="228600"/>
            <a:endParaRPr lang="en-US" dirty="0"/>
          </a:p>
          <a:p>
            <a:pPr marL="228600" lvl="0"/>
            <a:r>
              <a:rPr lang="en-US" b="1" dirty="0">
                <a:solidFill>
                  <a:prstClr val="black"/>
                </a:solidFill>
                <a:ea typeface="MS Mincho"/>
                <a:cs typeface="Times New Roman"/>
              </a:rPr>
              <a:t> 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</p:txBody>
      </p:sp>
      <p:pic>
        <p:nvPicPr>
          <p:cNvPr id="1032" name="Picture 8" descr="C:\Users\Michael\AppData\Local\Microsoft\Windows\Temporary Internet Files\Content.Outlook\SX99UYQO\T-DIR_seal_small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2018" y="4752975"/>
            <a:ext cx="1527048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6736" y="6447975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21165111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i="1" dirty="0" smtClean="0"/>
              <a:t>Overview of need 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Font typeface="Wingdings" charset="2"/>
              <a:buChar char="u"/>
            </a:pPr>
            <a:r>
              <a:rPr lang="en-US" sz="2400" dirty="0"/>
              <a:t>An engaged unit is a highly effective team. </a:t>
            </a:r>
            <a:r>
              <a:rPr lang="en-US" sz="2400" dirty="0" smtClean="0"/>
              <a:t>Sometimes our schedule precludes our volunteering but how do we say no?</a:t>
            </a:r>
          </a:p>
          <a:p>
            <a:pPr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Font typeface="Wingdings" charset="2"/>
              <a:buChar char="u"/>
            </a:pPr>
            <a:endParaRPr lang="en-US" sz="2400" dirty="0" smtClean="0"/>
          </a:p>
          <a:p>
            <a:pPr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Font typeface="Wingdings" charset="2"/>
              <a:buChar char="u"/>
            </a:pPr>
            <a:r>
              <a:rPr lang="en-US" sz="2400" dirty="0" smtClean="0"/>
              <a:t>The Assertive Sentence is one good way to say no.  This sentence let’s </a:t>
            </a:r>
            <a:r>
              <a:rPr lang="en-US" sz="2400" dirty="0" err="1" smtClean="0"/>
              <a:t>ius</a:t>
            </a:r>
            <a:r>
              <a:rPr lang="en-US" sz="2400" dirty="0" smtClean="0"/>
              <a:t> say no but open up other avenues as it:</a:t>
            </a:r>
          </a:p>
          <a:p>
            <a:pPr lvl="1"/>
            <a:r>
              <a:rPr lang="en-US" sz="2000" dirty="0"/>
              <a:t>Acknowledge the other person’s view</a:t>
            </a:r>
          </a:p>
          <a:p>
            <a:pPr lvl="1"/>
            <a:r>
              <a:rPr lang="en-US" sz="2000" dirty="0"/>
              <a:t>‘however...’</a:t>
            </a:r>
          </a:p>
          <a:p>
            <a:pPr lvl="1"/>
            <a:r>
              <a:rPr lang="en-US" sz="2000" dirty="0"/>
              <a:t>Say what you feel</a:t>
            </a:r>
          </a:p>
          <a:p>
            <a:pPr lvl="1"/>
            <a:r>
              <a:rPr lang="en-US" sz="2000" dirty="0"/>
              <a:t>State what you want to happen.</a:t>
            </a:r>
          </a:p>
          <a:p>
            <a:pPr lvl="1"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Font typeface="Wingdings" charset="2"/>
              <a:buChar char="u"/>
            </a:pPr>
            <a:endParaRPr lang="en-US" sz="2000" dirty="0" smtClean="0"/>
          </a:p>
          <a:p>
            <a:pPr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Font typeface="Wingdings" charset="2"/>
              <a:buChar char="u"/>
            </a:pPr>
            <a:endParaRPr lang="en-US" sz="2400" dirty="0" smtClean="0"/>
          </a:p>
          <a:p>
            <a:pPr marL="0" indent="0"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None/>
            </a:pPr>
            <a:endParaRPr lang="en-US" altLang="en-US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None/>
            </a:pPr>
            <a:endParaRPr lang="en-US" altLang="en-US" sz="12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000000"/>
                </a:solidFill>
              </a:rPr>
              <a:t>USCG</a:t>
            </a:r>
            <a:r>
              <a:rPr lang="en-US" dirty="0" smtClean="0">
                <a:solidFill>
                  <a:srgbClr val="000000"/>
                </a:solidFill>
              </a:rPr>
              <a:t> Auxiliary Leadership Deck Plate Series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6736" y="6447975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104793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i="1" dirty="0" smtClean="0"/>
              <a:t>The Word “No”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Short and simple word that can cause stress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Type A personalities tend to bite off more than they can chew.</a:t>
            </a:r>
          </a:p>
          <a:p>
            <a:endParaRPr lang="en-US" sz="2800" dirty="0"/>
          </a:p>
          <a:p>
            <a:r>
              <a:rPr lang="en-US" sz="2800" dirty="0" smtClean="0"/>
              <a:t>Type B personalities would rather not say no and over extend themselves.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6736" y="6447975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33186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i="1" dirty="0" smtClean="0"/>
              <a:t>3 of 9 ways to consider 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Respect yourself</a:t>
            </a:r>
          </a:p>
          <a:p>
            <a:endParaRPr lang="en-US" dirty="0"/>
          </a:p>
          <a:p>
            <a:r>
              <a:rPr lang="en-US" dirty="0" smtClean="0"/>
              <a:t>Get your priorities straight</a:t>
            </a:r>
          </a:p>
          <a:p>
            <a:endParaRPr lang="en-US" dirty="0"/>
          </a:p>
          <a:p>
            <a:r>
              <a:rPr lang="en-US" dirty="0" smtClean="0"/>
              <a:t>Take responsibility for yourself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6736" y="6447975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257304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more things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clarification</a:t>
            </a:r>
          </a:p>
          <a:p>
            <a:endParaRPr lang="en-US" dirty="0"/>
          </a:p>
          <a:p>
            <a:r>
              <a:rPr lang="en-US" dirty="0" smtClean="0"/>
              <a:t>Don’t be so nice</a:t>
            </a:r>
          </a:p>
          <a:p>
            <a:endParaRPr lang="en-US" dirty="0"/>
          </a:p>
          <a:p>
            <a:r>
              <a:rPr lang="en-US" dirty="0" smtClean="0"/>
              <a:t>Yes or No?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6736" y="6447975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322642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i="1" dirty="0" smtClean="0"/>
              <a:t>Last 3 to consider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is just no</a:t>
            </a:r>
          </a:p>
          <a:p>
            <a:endParaRPr lang="en-US" dirty="0"/>
          </a:p>
          <a:p>
            <a:r>
              <a:rPr lang="en-US" dirty="0" smtClean="0"/>
              <a:t>Be assertive</a:t>
            </a:r>
          </a:p>
          <a:p>
            <a:endParaRPr lang="en-US" dirty="0"/>
          </a:p>
          <a:p>
            <a:r>
              <a:rPr lang="en-US" dirty="0" smtClean="0"/>
              <a:t>Practice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6736" y="6447975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3284096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i="1" dirty="0" smtClean="0"/>
              <a:t>Remember …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cannot be all things to all people</a:t>
            </a:r>
          </a:p>
          <a:p>
            <a:endParaRPr lang="en-US" dirty="0"/>
          </a:p>
          <a:p>
            <a:r>
              <a:rPr lang="en-US" dirty="0" smtClean="0"/>
              <a:t>We do have other obligations</a:t>
            </a:r>
          </a:p>
          <a:p>
            <a:endParaRPr lang="en-US" dirty="0"/>
          </a:p>
          <a:p>
            <a:r>
              <a:rPr lang="en-US" dirty="0" smtClean="0"/>
              <a:t>No one expects us to always say yes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6736" y="6447975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64342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Auxiliary Deck Plate Leadership Series&amp;quot;&quot;/&gt;&lt;property id=&quot;20307&quot; value=&quot;263&quot;/&gt;&lt;/object&gt;&lt;object type=&quot;3&quot; unique_id=&quot;10004&quot;&gt;&lt;property id=&quot;20148&quot; value=&quot;5&quot;/&gt;&lt;property id=&quot;20300&quot; value=&quot;Slide 2 - &amp;quot;Overview of need &amp;quot;&quot;/&gt;&lt;property id=&quot;20307&quot; value=&quot;264&quot;/&gt;&lt;/object&gt;&lt;object type=&quot;3&quot; unique_id=&quot;10005&quot;&gt;&lt;property id=&quot;20148&quot; value=&quot;5&quot;/&gt;&lt;property id=&quot;20300&quot; value=&quot;Slide 3 - &amp;quot;The Word “No”&amp;quot;&quot;/&gt;&lt;property id=&quot;20307&quot; value=&quot;265&quot;/&gt;&lt;/object&gt;&lt;object type=&quot;3&quot; unique_id=&quot;10006&quot;&gt;&lt;property id=&quot;20148&quot; value=&quot;5&quot;/&gt;&lt;property id=&quot;20300&quot; value=&quot;Slide 4 - &amp;quot;3 of 9 ways to consider &amp;quot;&quot;/&gt;&lt;property id=&quot;20307&quot; value=&quot;266&quot;/&gt;&lt;/object&gt;&lt;object type=&quot;3&quot; unique_id=&quot;10007&quot;&gt;&lt;property id=&quot;20148&quot; value=&quot;5&quot;/&gt;&lt;property id=&quot;20300&quot; value=&quot;Slide 5 - &amp;quot;3 more things to consider&amp;quot;&quot;/&gt;&lt;property id=&quot;20307&quot; value=&quot;267&quot;/&gt;&lt;/object&gt;&lt;object type=&quot;3&quot; unique_id=&quot;10008&quot;&gt;&lt;property id=&quot;20148&quot; value=&quot;5&quot;/&gt;&lt;property id=&quot;20300&quot; value=&quot;Slide 6 - &amp;quot;Last 3 to consider&amp;quot;&quot;/&gt;&lt;property id=&quot;20307&quot; value=&quot;268&quot;/&gt;&lt;/object&gt;&lt;object type=&quot;3&quot; unique_id=&quot;10009&quot;&gt;&lt;property id=&quot;20148&quot; value=&quot;5&quot;/&gt;&lt;property id=&quot;20300&quot; value=&quot;Slide 7 - &amp;quot;Remember …&amp;quot;&quot;/&gt;&lt;property id=&quot;20307&quot; value=&quot;269&quot;/&gt;&lt;/object&gt;&lt;/object&gt;&lt;object type=&quot;8&quot; unique_id=&quot;10018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261</Words>
  <Application>Microsoft Office PowerPoint</Application>
  <PresentationFormat>On-screen Show (4:3)</PresentationFormat>
  <Paragraphs>74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Pixel</vt:lpstr>
      <vt:lpstr>Auxiliary Deck Plate Leadership Series</vt:lpstr>
      <vt:lpstr>Overview of need </vt:lpstr>
      <vt:lpstr>The Word “No”</vt:lpstr>
      <vt:lpstr>3 of 9 ways to consider </vt:lpstr>
      <vt:lpstr>3 more things to consider</vt:lpstr>
      <vt:lpstr>Last 3 to consider</vt:lpstr>
      <vt:lpstr>Remember …</vt:lpstr>
    </vt:vector>
  </TitlesOfParts>
  <Company>Woodbridge SHS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Auxiliary Leadership and Management School</dc:title>
  <dc:creator>George Bond</dc:creator>
  <cp:lastModifiedBy>Dale Fajardo</cp:lastModifiedBy>
  <cp:revision>26</cp:revision>
  <dcterms:created xsi:type="dcterms:W3CDTF">2013-09-30T21:13:54Z</dcterms:created>
  <dcterms:modified xsi:type="dcterms:W3CDTF">2014-06-12T17:31:47Z</dcterms:modified>
</cp:coreProperties>
</file>