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4"/>
  </p:notesMasterIdLst>
  <p:sldIdLst>
    <p:sldId id="258" r:id="rId2"/>
    <p:sldId id="261" r:id="rId3"/>
    <p:sldId id="262" r:id="rId4"/>
    <p:sldId id="281" r:id="rId5"/>
    <p:sldId id="263" r:id="rId6"/>
    <p:sldId id="280" r:id="rId7"/>
    <p:sldId id="267" r:id="rId8"/>
    <p:sldId id="266" r:id="rId9"/>
    <p:sldId id="265" r:id="rId10"/>
    <p:sldId id="264" r:id="rId11"/>
    <p:sldId id="268" r:id="rId12"/>
    <p:sldId id="269" r:id="rId13"/>
    <p:sldId id="270" r:id="rId14"/>
    <p:sldId id="271" r:id="rId15"/>
    <p:sldId id="272" r:id="rId16"/>
    <p:sldId id="282" r:id="rId17"/>
    <p:sldId id="288" r:id="rId18"/>
    <p:sldId id="273" r:id="rId19"/>
    <p:sldId id="283" r:id="rId20"/>
    <p:sldId id="274" r:id="rId21"/>
    <p:sldId id="275" r:id="rId22"/>
    <p:sldId id="276" r:id="rId23"/>
    <p:sldId id="277" r:id="rId24"/>
    <p:sldId id="286" r:id="rId25"/>
    <p:sldId id="284" r:id="rId26"/>
    <p:sldId id="287" r:id="rId27"/>
    <p:sldId id="285" r:id="rId28"/>
    <p:sldId id="290" r:id="rId29"/>
    <p:sldId id="278" r:id="rId30"/>
    <p:sldId id="279" r:id="rId31"/>
    <p:sldId id="289" r:id="rId32"/>
    <p:sldId id="310" r:id="rId33"/>
    <p:sldId id="291" r:id="rId34"/>
    <p:sldId id="292" r:id="rId35"/>
    <p:sldId id="293" r:id="rId36"/>
    <p:sldId id="294" r:id="rId37"/>
    <p:sldId id="295" r:id="rId38"/>
    <p:sldId id="296" r:id="rId39"/>
    <p:sldId id="297" r:id="rId40"/>
    <p:sldId id="298" r:id="rId41"/>
    <p:sldId id="300" r:id="rId42"/>
    <p:sldId id="299" r:id="rId43"/>
    <p:sldId id="301" r:id="rId44"/>
    <p:sldId id="302" r:id="rId45"/>
    <p:sldId id="303" r:id="rId46"/>
    <p:sldId id="304" r:id="rId47"/>
    <p:sldId id="305" r:id="rId48"/>
    <p:sldId id="306" r:id="rId49"/>
    <p:sldId id="311" r:id="rId50"/>
    <p:sldId id="312" r:id="rId51"/>
    <p:sldId id="313" r:id="rId52"/>
    <p:sldId id="324" r:id="rId53"/>
    <p:sldId id="323" r:id="rId54"/>
    <p:sldId id="322" r:id="rId55"/>
    <p:sldId id="320" r:id="rId56"/>
    <p:sldId id="321" r:id="rId57"/>
    <p:sldId id="319" r:id="rId58"/>
    <p:sldId id="318" r:id="rId59"/>
    <p:sldId id="315" r:id="rId60"/>
    <p:sldId id="316" r:id="rId61"/>
    <p:sldId id="317" r:id="rId62"/>
    <p:sldId id="314" r:id="rId63"/>
    <p:sldId id="307" r:id="rId64"/>
    <p:sldId id="308" r:id="rId65"/>
    <p:sldId id="309" r:id="rId66"/>
    <p:sldId id="325" r:id="rId67"/>
    <p:sldId id="330" r:id="rId68"/>
    <p:sldId id="331" r:id="rId69"/>
    <p:sldId id="332" r:id="rId70"/>
    <p:sldId id="333" r:id="rId71"/>
    <p:sldId id="334" r:id="rId72"/>
    <p:sldId id="335" r:id="rId73"/>
    <p:sldId id="336" r:id="rId74"/>
    <p:sldId id="337" r:id="rId75"/>
    <p:sldId id="326" r:id="rId76"/>
    <p:sldId id="338" r:id="rId77"/>
    <p:sldId id="327" r:id="rId78"/>
    <p:sldId id="328" r:id="rId79"/>
    <p:sldId id="329" r:id="rId80"/>
    <p:sldId id="342" r:id="rId81"/>
    <p:sldId id="340" r:id="rId82"/>
    <p:sldId id="344"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28" autoAdjust="0"/>
    <p:restoredTop sz="73529" autoAdjust="0"/>
  </p:normalViewPr>
  <p:slideViewPr>
    <p:cSldViewPr>
      <p:cViewPr varScale="1">
        <p:scale>
          <a:sx n="53" d="100"/>
          <a:sy n="53" d="100"/>
        </p:scale>
        <p:origin x="-1992" y="-84"/>
      </p:cViewPr>
      <p:guideLst>
        <p:guide orient="horz" pos="2160"/>
        <p:guide pos="2880"/>
      </p:guideLst>
    </p:cSldViewPr>
  </p:slideViewPr>
  <p:notesTextViewPr>
    <p:cViewPr>
      <p:scale>
        <a:sx n="1" d="1"/>
        <a:sy n="1" d="1"/>
      </p:scale>
      <p:origin x="0" y="30"/>
    </p:cViewPr>
  </p:notesTextViewPr>
  <p:notesViewPr>
    <p:cSldViewPr>
      <p:cViewPr>
        <p:scale>
          <a:sx n="80" d="100"/>
          <a:sy n="80" d="100"/>
        </p:scale>
        <p:origin x="-175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F61D17-8AAF-453A-BE20-0C858BEF6D75}" type="datetimeFigureOut">
              <a:rPr lang="en-US" smtClean="0"/>
              <a:pPr/>
              <a:t>4/9/2015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3AF981-B509-48A1-9A7F-84A697655460}" type="slidenum">
              <a:rPr lang="en-US" smtClean="0"/>
              <a:pPr/>
              <a:t>‹#›</a:t>
            </a:fld>
            <a:endParaRPr lang="en-US"/>
          </a:p>
        </p:txBody>
      </p:sp>
    </p:spTree>
    <p:extLst>
      <p:ext uri="{BB962C8B-B14F-4D97-AF65-F5344CB8AC3E}">
        <p14:creationId xmlns:p14="http://schemas.microsoft.com/office/powerpoint/2010/main" xmlns="" val="116457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smtClean="0">
                <a:solidFill>
                  <a:schemeClr val="tx1"/>
                </a:solidFill>
                <a:effectLst/>
              </a:rPr>
              <a:t>Welcome to the</a:t>
            </a:r>
            <a:r>
              <a:rPr lang="en-US" b="1" kern="1200" baseline="0" dirty="0" smtClean="0">
                <a:solidFill>
                  <a:schemeClr val="tx1"/>
                </a:solidFill>
                <a:effectLst/>
              </a:rPr>
              <a:t> </a:t>
            </a:r>
            <a:r>
              <a:rPr lang="en-US" b="1" kern="1200" dirty="0" smtClean="0">
                <a:solidFill>
                  <a:schemeClr val="tx1"/>
                </a:solidFill>
                <a:effectLst/>
              </a:rPr>
              <a:t>Coast Guard Auxiliary  Building Resilience and Preventing Suicide Training.</a:t>
            </a:r>
          </a:p>
          <a:p>
            <a:endParaRPr lang="en-US" b="1" kern="1200" dirty="0" smtClean="0">
              <a:solidFill>
                <a:schemeClr val="tx1"/>
              </a:solidFill>
              <a:effectLst/>
            </a:endParaRPr>
          </a:p>
          <a:p>
            <a:r>
              <a:rPr lang="en-US" b="1" dirty="0" smtClean="0"/>
              <a:t>Independent Learner Instructions.  </a:t>
            </a:r>
          </a:p>
          <a:p>
            <a:endParaRPr lang="en-US" dirty="0" smtClean="0"/>
          </a:p>
          <a:p>
            <a:r>
              <a:rPr lang="en-US" dirty="0" smtClean="0"/>
              <a:t>This document is derived from the mandatory training of the same name.  It contains both images and narratives regarding the training topic and is provided in a “presenter notes” format</a:t>
            </a:r>
            <a:r>
              <a:rPr lang="en-US" smtClean="0"/>
              <a:t>.  As </a:t>
            </a:r>
            <a:r>
              <a:rPr lang="en-US" dirty="0" smtClean="0"/>
              <a:t>an independent learner you are expected to read all content contained in this document to include both the text within the images and the notes below the image (if any).  Some images do not have notes or are self explanatory.    </a:t>
            </a:r>
          </a:p>
          <a:p>
            <a:endParaRPr lang="en-US" dirty="0" smtClean="0"/>
          </a:p>
          <a:p>
            <a:r>
              <a:rPr lang="en-US" dirty="0" smtClean="0"/>
              <a:t>As you work through this training material you should keep in mind  that as an independent learner, you are responsible and accountable for learning and understanding the course content.</a:t>
            </a:r>
          </a:p>
          <a:p>
            <a:endParaRPr lang="en-US" dirty="0" smtClean="0"/>
          </a:p>
          <a:p>
            <a:pPr indent="-7772"/>
            <a:r>
              <a:rPr lang="en-US" dirty="0" smtClean="0"/>
              <a:t>You should also understand its importance to our organization and the execution of our varied missions and be able to apply the knowledge gained through this independent training experience.</a:t>
            </a:r>
          </a:p>
          <a:p>
            <a:endParaRPr lang="en-US" kern="1200" dirty="0">
              <a:solidFill>
                <a:schemeClr val="tx1"/>
              </a:solidFill>
              <a:effectLst/>
            </a:endParaRPr>
          </a:p>
        </p:txBody>
      </p:sp>
      <p:sp>
        <p:nvSpPr>
          <p:cNvPr id="4" name="Slide Number Placeholder 3"/>
          <p:cNvSpPr>
            <a:spLocks noGrp="1"/>
          </p:cNvSpPr>
          <p:nvPr>
            <p:ph type="sldNum" sz="quarter" idx="10"/>
          </p:nvPr>
        </p:nvSpPr>
        <p:spPr/>
        <p:txBody>
          <a:bodyPr/>
          <a:lstStyle/>
          <a:p>
            <a:fld id="{BF8C7A6A-1A05-4A84-8B3F-BC614AFD5B9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xmlns="" val="386927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all engage in these behaviors now and again and that’s considered normal.  Again, the </a:t>
            </a:r>
            <a:r>
              <a:rPr lang="en-US" baseline="0" dirty="0" smtClean="0"/>
              <a:t>Facilitator</a:t>
            </a:r>
            <a:r>
              <a:rPr lang="en-US" dirty="0" smtClean="0"/>
              <a:t> will review concept of</a:t>
            </a:r>
            <a:r>
              <a:rPr lang="en-US" baseline="0" dirty="0" smtClean="0"/>
              <a:t> DURATION and INTENSITY. Facilitator will ask group members to give</a:t>
            </a:r>
            <a:r>
              <a:rPr lang="en-US" dirty="0" smtClean="0"/>
              <a:t> examples of benign impulsive behaviors as opposed to impulsive behaviors that are</a:t>
            </a:r>
            <a:r>
              <a:rPr lang="en-US" baseline="0" dirty="0" smtClean="0"/>
              <a:t> unsafe (unsafe to you</a:t>
            </a:r>
            <a:r>
              <a:rPr lang="en-US" dirty="0" smtClean="0"/>
              <a:t> </a:t>
            </a:r>
            <a:r>
              <a:rPr lang="en-US" baseline="0" dirty="0" smtClean="0"/>
              <a:t>and/</a:t>
            </a:r>
            <a:r>
              <a:rPr lang="en-US" dirty="0" smtClean="0"/>
              <a:t>or others)? We all overeat from time to time, however a change in duration and intensity of eating habits may indicate unresolved anger and sadness.  Crying is a healthy response to emotional intensity, however do you find yourself crying spontaneously at situations which you would not normally respond with such intensity.  How about isolating behavior? We all need “time out,” however do you find it difficult to spend time with others? Remember…DURATION and INTENSITY.</a:t>
            </a:r>
            <a:endParaRPr lang="en-US" baseline="0"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normally spiritually connected with your faith, the underlying emotions and thoughts associated with stress may bring about spiritual</a:t>
            </a:r>
            <a:r>
              <a:rPr lang="en-US" baseline="0" dirty="0" smtClean="0"/>
              <a:t> conflict.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 </a:t>
            </a:r>
            <a:r>
              <a:rPr lang="en-US" baseline="0" dirty="0" smtClean="0"/>
              <a:t>about juggling priorities and the conflict this may create.  Consider the various roles we all maintain-husband/wife/mother/father/worker/coast guard auxiliary member.  </a:t>
            </a:r>
          </a:p>
          <a:p>
            <a:r>
              <a:rPr lang="en-US" baseline="0" dirty="0" smtClean="0"/>
              <a:t>What does “state of flux” mean to you?  (Each role we maintain in society call for our attention and we have to learn how to give our attention to what is most important during any given time in our lives). Not easy since most times our attention is being pulled in several different directions at once.  You may want to engage others members into a discussion about challenges we all face in regulating obligations with the time  we have.  Many individuals experience a need for perfectionism in every role.  How does this societal phenomenon impact personal stress?  </a:t>
            </a:r>
          </a:p>
        </p:txBody>
      </p:sp>
      <p:sp>
        <p:nvSpPr>
          <p:cNvPr id="4" name="Slide Number Placeholder 3"/>
          <p:cNvSpPr>
            <a:spLocks noGrp="1"/>
          </p:cNvSpPr>
          <p:nvPr>
            <p:ph type="sldNum" sz="quarter" idx="10"/>
          </p:nvPr>
        </p:nvSpPr>
        <p:spPr/>
        <p:txBody>
          <a:bodyPr/>
          <a:lstStyle/>
          <a:p>
            <a:fld id="{A53AF981-B509-48A1-9A7F-84A69765546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  Again, self-awareness is key.</a:t>
            </a:r>
            <a:r>
              <a:rPr lang="en-US" baseline="0" dirty="0" smtClean="0"/>
              <a:t>  Take time to consider what is really important to what you feel is a fulfilling life?  Think about  the concept of perfectionism and the concept of “good enough” instead of perfect.</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 about the importance of practicing good decision-making,</a:t>
            </a:r>
            <a:r>
              <a:rPr lang="en-US" baseline="0" dirty="0" smtClean="0"/>
              <a:t> Again, self-awareness about what is important to individual, making a decision and being ok with the direction/action taken.</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your </a:t>
            </a:r>
            <a:r>
              <a:rPr lang="en-US" baseline="0" dirty="0" smtClean="0"/>
              <a:t>individual stress tolerance levels. As stated in this slide, this is due to personality factors, learned responses, etc.  Think about the importance of learning coping skills to help us to manage and tolerate normal stress-challenge perceptions of the situation (are our thoughts and emotional reactions to the situation making it worse than it really is)?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There’s no getting around it.  We</a:t>
            </a:r>
            <a:r>
              <a:rPr lang="en-US" baseline="0" dirty="0" smtClean="0"/>
              <a:t> WILL have stress in our lives. Much of the intense stress we experience is due to not having answers or resolution of difficult situations or dilemmas.  Resiliency means learning skills to tolerate stress and accompanying distress while we resolve situation and find answers.  Most difficult problems in life take time to resolve. Much is gained by learning how to manage uncomfortable feelings and thoughts while you work to find answers.  Learning these skills will give you the tools to reduce stress.  How do you practice distress tolerance which allows you</a:t>
            </a:r>
            <a:r>
              <a:rPr lang="en-US" dirty="0" smtClean="0"/>
              <a:t> </a:t>
            </a:r>
            <a:r>
              <a:rPr lang="en-US" baseline="0" dirty="0" smtClean="0"/>
              <a:t>to sit with uncertainty in every day life?</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 of </a:t>
            </a:r>
            <a:r>
              <a:rPr lang="en-US" baseline="0" dirty="0" smtClean="0"/>
              <a:t>some examples from each of the categories listed.</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the physical</a:t>
            </a:r>
            <a:r>
              <a:rPr lang="en-US" baseline="0" dirty="0" smtClean="0"/>
              <a:t> cues we get that may be the first sign our bodies are giving us that we are stressed?  If we were to maintain the above list, we would receive positive cues that we’re doing well and are fortifying ourselves for inevitable stress that life presents.  There are often times overlooked benefits of laughter, especially benefits received in maintaining perspective regarding stressful situations.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NOTE: Facilitator </a:t>
            </a:r>
            <a:r>
              <a:rPr lang="en-US" baseline="0" dirty="0" smtClean="0"/>
              <a:t>should clarify the importance of  individual’s awareness to long term, pervasive signs of depression and most importantly individual being receptive to reaching out for help. ( Address gender issue-males less receptive to recognizing and reaching out for help).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2</a:t>
            </a:fld>
            <a:endParaRPr lang="en-US"/>
          </a:p>
        </p:txBody>
      </p:sp>
    </p:spTree>
    <p:extLst>
      <p:ext uri="{BB962C8B-B14F-4D97-AF65-F5344CB8AC3E}">
        <p14:creationId xmlns:p14="http://schemas.microsoft.com/office/powerpoint/2010/main" xmlns="" val="310400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Are you able to identify your strengths?  Are you able to reach out and talk to a trusted individual about thoughts and feelings?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 coping tools for</a:t>
            </a:r>
            <a:r>
              <a:rPr lang="en-US" baseline="0" dirty="0" smtClean="0"/>
              <a:t> getting through tough times.  Identify your feelings and don’t spend energy blocking them.  They’re just feelings-information that let’s you know where you stand.  Deep breathing is a great skill for relaxing mind and body.  Do you ever notice that you hold your breath or breath very shallow, especially during stressful situations?  Pay attention to this the next time you’re experiencing stress in your life. Remember…develop realistic perspective.  Are you catastrophizing a situation…making it worse than it really is?</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23</a:t>
            </a:fld>
            <a:endParaRPr lang="en-US"/>
          </a:p>
        </p:txBody>
      </p:sp>
    </p:spTree>
    <p:extLst>
      <p:ext uri="{BB962C8B-B14F-4D97-AF65-F5344CB8AC3E}">
        <p14:creationId xmlns:p14="http://schemas.microsoft.com/office/powerpoint/2010/main" xmlns="" val="338774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24</a:t>
            </a:fld>
            <a:endParaRPr lang="en-US"/>
          </a:p>
        </p:txBody>
      </p:sp>
    </p:spTree>
    <p:extLst>
      <p:ext uri="{BB962C8B-B14F-4D97-AF65-F5344CB8AC3E}">
        <p14:creationId xmlns:p14="http://schemas.microsoft.com/office/powerpoint/2010/main" xmlns="" val="2278898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25</a:t>
            </a:fld>
            <a:endParaRPr lang="en-US"/>
          </a:p>
        </p:txBody>
      </p:sp>
    </p:spTree>
    <p:extLst>
      <p:ext uri="{BB962C8B-B14F-4D97-AF65-F5344CB8AC3E}">
        <p14:creationId xmlns:p14="http://schemas.microsoft.com/office/powerpoint/2010/main" xmlns="" val="2549351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26</a:t>
            </a:fld>
            <a:endParaRPr lang="en-US"/>
          </a:p>
        </p:txBody>
      </p:sp>
    </p:spTree>
    <p:extLst>
      <p:ext uri="{BB962C8B-B14F-4D97-AF65-F5344CB8AC3E}">
        <p14:creationId xmlns:p14="http://schemas.microsoft.com/office/powerpoint/2010/main" xmlns="" val="108097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27</a:t>
            </a:fld>
            <a:endParaRPr lang="en-US"/>
          </a:p>
        </p:txBody>
      </p:sp>
    </p:spTree>
    <p:extLst>
      <p:ext uri="{BB962C8B-B14F-4D97-AF65-F5344CB8AC3E}">
        <p14:creationId xmlns:p14="http://schemas.microsoft.com/office/powerpoint/2010/main" xmlns="" val="1940120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28</a:t>
            </a:fld>
            <a:endParaRPr lang="en-US"/>
          </a:p>
        </p:txBody>
      </p:sp>
    </p:spTree>
    <p:extLst>
      <p:ext uri="{BB962C8B-B14F-4D97-AF65-F5344CB8AC3E}">
        <p14:creationId xmlns:p14="http://schemas.microsoft.com/office/powerpoint/2010/main" xmlns="" val="2547325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29</a:t>
            </a:fld>
            <a:endParaRPr lang="en-US"/>
          </a:p>
        </p:txBody>
      </p:sp>
    </p:spTree>
    <p:extLst>
      <p:ext uri="{BB962C8B-B14F-4D97-AF65-F5344CB8AC3E}">
        <p14:creationId xmlns:p14="http://schemas.microsoft.com/office/powerpoint/2010/main" xmlns="" val="297833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3</a:t>
            </a:fld>
            <a:endParaRPr lang="en-US"/>
          </a:p>
        </p:txBody>
      </p:sp>
    </p:spTree>
    <p:extLst>
      <p:ext uri="{BB962C8B-B14F-4D97-AF65-F5344CB8AC3E}">
        <p14:creationId xmlns:p14="http://schemas.microsoft.com/office/powerpoint/2010/main" xmlns="" val="977390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30</a:t>
            </a:fld>
            <a:endParaRPr lang="en-US"/>
          </a:p>
        </p:txBody>
      </p:sp>
    </p:spTree>
    <p:extLst>
      <p:ext uri="{BB962C8B-B14F-4D97-AF65-F5344CB8AC3E}">
        <p14:creationId xmlns:p14="http://schemas.microsoft.com/office/powerpoint/2010/main" xmlns="" val="2456886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31</a:t>
            </a:fld>
            <a:endParaRPr lang="en-US"/>
          </a:p>
        </p:txBody>
      </p:sp>
    </p:spTree>
    <p:extLst>
      <p:ext uri="{BB962C8B-B14F-4D97-AF65-F5344CB8AC3E}">
        <p14:creationId xmlns:p14="http://schemas.microsoft.com/office/powerpoint/2010/main" xmlns="" val="1867437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32</a:t>
            </a:fld>
            <a:endParaRPr lang="en-US"/>
          </a:p>
        </p:txBody>
      </p:sp>
    </p:spTree>
    <p:extLst>
      <p:ext uri="{BB962C8B-B14F-4D97-AF65-F5344CB8AC3E}">
        <p14:creationId xmlns:p14="http://schemas.microsoft.com/office/powerpoint/2010/main" xmlns="" val="2453813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33</a:t>
            </a:fld>
            <a:endParaRPr lang="en-US"/>
          </a:p>
        </p:txBody>
      </p:sp>
    </p:spTree>
    <p:extLst>
      <p:ext uri="{BB962C8B-B14F-4D97-AF65-F5344CB8AC3E}">
        <p14:creationId xmlns:p14="http://schemas.microsoft.com/office/powerpoint/2010/main" xmlns="" val="2609667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34</a:t>
            </a:fld>
            <a:endParaRPr lang="en-US"/>
          </a:p>
        </p:txBody>
      </p:sp>
    </p:spTree>
    <p:extLst>
      <p:ext uri="{BB962C8B-B14F-4D97-AF65-F5344CB8AC3E}">
        <p14:creationId xmlns:p14="http://schemas.microsoft.com/office/powerpoint/2010/main" xmlns="" val="3797059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35</a:t>
            </a:fld>
            <a:endParaRPr lang="en-US"/>
          </a:p>
        </p:txBody>
      </p:sp>
    </p:spTree>
    <p:extLst>
      <p:ext uri="{BB962C8B-B14F-4D97-AF65-F5344CB8AC3E}">
        <p14:creationId xmlns:p14="http://schemas.microsoft.com/office/powerpoint/2010/main" xmlns="" val="1354903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36</a:t>
            </a:fld>
            <a:endParaRPr lang="en-US"/>
          </a:p>
        </p:txBody>
      </p:sp>
    </p:spTree>
    <p:extLst>
      <p:ext uri="{BB962C8B-B14F-4D97-AF65-F5344CB8AC3E}">
        <p14:creationId xmlns:p14="http://schemas.microsoft.com/office/powerpoint/2010/main" xmlns="" val="2171919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37</a:t>
            </a:fld>
            <a:endParaRPr lang="en-US"/>
          </a:p>
        </p:txBody>
      </p:sp>
    </p:spTree>
    <p:extLst>
      <p:ext uri="{BB962C8B-B14F-4D97-AF65-F5344CB8AC3E}">
        <p14:creationId xmlns:p14="http://schemas.microsoft.com/office/powerpoint/2010/main" xmlns="" val="359132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38</a:t>
            </a:fld>
            <a:endParaRPr lang="en-US"/>
          </a:p>
        </p:txBody>
      </p:sp>
    </p:spTree>
    <p:extLst>
      <p:ext uri="{BB962C8B-B14F-4D97-AF65-F5344CB8AC3E}">
        <p14:creationId xmlns:p14="http://schemas.microsoft.com/office/powerpoint/2010/main" xmlns="" val="408186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39</a:t>
            </a:fld>
            <a:endParaRPr lang="en-US"/>
          </a:p>
        </p:txBody>
      </p:sp>
    </p:spTree>
    <p:extLst>
      <p:ext uri="{BB962C8B-B14F-4D97-AF65-F5344CB8AC3E}">
        <p14:creationId xmlns:p14="http://schemas.microsoft.com/office/powerpoint/2010/main" xmlns="" val="122695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a:t>
            </a:r>
            <a:r>
              <a:rPr lang="en-US" baseline="0" dirty="0" smtClean="0"/>
              <a:t> receives physical cues that indicate stress. Why is this important??? If you can identify physical stress signals, you’ll experience greater success in managing stress before it escalates. The problem is that most people don’t pay attention to these cues.  Think about where you receive physical stress messages.  For example, some individuals get dull or throbbing headaches.  Others may find that back muscles may constrict, manifesting in the upper or lower back.  Some people experience upper neck strain or shoulder pain.  Take a few minutes to identify where you get physical cues that indicate you’re experiencing stress.  (Facilitator may want to self-disclose at this point, sharing where s/he receives physical cues).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4</a:t>
            </a:fld>
            <a:endParaRPr lang="en-US"/>
          </a:p>
        </p:txBody>
      </p:sp>
    </p:spTree>
    <p:extLst>
      <p:ext uri="{BB962C8B-B14F-4D97-AF65-F5344CB8AC3E}">
        <p14:creationId xmlns:p14="http://schemas.microsoft.com/office/powerpoint/2010/main" xmlns="" val="977390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40</a:t>
            </a:fld>
            <a:endParaRPr lang="en-US"/>
          </a:p>
        </p:txBody>
      </p:sp>
    </p:spTree>
    <p:extLst>
      <p:ext uri="{BB962C8B-B14F-4D97-AF65-F5344CB8AC3E}">
        <p14:creationId xmlns:p14="http://schemas.microsoft.com/office/powerpoint/2010/main" xmlns="" val="25368889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41</a:t>
            </a:fld>
            <a:endParaRPr lang="en-US"/>
          </a:p>
        </p:txBody>
      </p:sp>
    </p:spTree>
    <p:extLst>
      <p:ext uri="{BB962C8B-B14F-4D97-AF65-F5344CB8AC3E}">
        <p14:creationId xmlns:p14="http://schemas.microsoft.com/office/powerpoint/2010/main" xmlns="" val="355618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42</a:t>
            </a:fld>
            <a:endParaRPr lang="en-US"/>
          </a:p>
        </p:txBody>
      </p:sp>
    </p:spTree>
    <p:extLst>
      <p:ext uri="{BB962C8B-B14F-4D97-AF65-F5344CB8AC3E}">
        <p14:creationId xmlns:p14="http://schemas.microsoft.com/office/powerpoint/2010/main" xmlns="" val="1218444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43</a:t>
            </a:fld>
            <a:endParaRPr lang="en-US"/>
          </a:p>
        </p:txBody>
      </p:sp>
    </p:spTree>
    <p:extLst>
      <p:ext uri="{BB962C8B-B14F-4D97-AF65-F5344CB8AC3E}">
        <p14:creationId xmlns:p14="http://schemas.microsoft.com/office/powerpoint/2010/main" xmlns="" val="403710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44</a:t>
            </a:fld>
            <a:endParaRPr lang="en-US"/>
          </a:p>
        </p:txBody>
      </p:sp>
    </p:spTree>
    <p:extLst>
      <p:ext uri="{BB962C8B-B14F-4D97-AF65-F5344CB8AC3E}">
        <p14:creationId xmlns:p14="http://schemas.microsoft.com/office/powerpoint/2010/main" xmlns="" val="18709619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45</a:t>
            </a:fld>
            <a:endParaRPr lang="en-US"/>
          </a:p>
        </p:txBody>
      </p:sp>
    </p:spTree>
    <p:extLst>
      <p:ext uri="{BB962C8B-B14F-4D97-AF65-F5344CB8AC3E}">
        <p14:creationId xmlns:p14="http://schemas.microsoft.com/office/powerpoint/2010/main" xmlns="" val="2986733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46</a:t>
            </a:fld>
            <a:endParaRPr lang="en-US"/>
          </a:p>
        </p:txBody>
      </p:sp>
    </p:spTree>
    <p:extLst>
      <p:ext uri="{BB962C8B-B14F-4D97-AF65-F5344CB8AC3E}">
        <p14:creationId xmlns:p14="http://schemas.microsoft.com/office/powerpoint/2010/main" xmlns="" val="875961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47</a:t>
            </a:fld>
            <a:endParaRPr lang="en-US"/>
          </a:p>
        </p:txBody>
      </p:sp>
    </p:spTree>
    <p:extLst>
      <p:ext uri="{BB962C8B-B14F-4D97-AF65-F5344CB8AC3E}">
        <p14:creationId xmlns:p14="http://schemas.microsoft.com/office/powerpoint/2010/main" xmlns="" val="1280712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48</a:t>
            </a:fld>
            <a:endParaRPr lang="en-US"/>
          </a:p>
        </p:txBody>
      </p:sp>
    </p:spTree>
    <p:extLst>
      <p:ext uri="{BB962C8B-B14F-4D97-AF65-F5344CB8AC3E}">
        <p14:creationId xmlns:p14="http://schemas.microsoft.com/office/powerpoint/2010/main" xmlns="" val="2631871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49</a:t>
            </a:fld>
            <a:endParaRPr lang="en-US"/>
          </a:p>
        </p:txBody>
      </p:sp>
    </p:spTree>
    <p:extLst>
      <p:ext uri="{BB962C8B-B14F-4D97-AF65-F5344CB8AC3E}">
        <p14:creationId xmlns:p14="http://schemas.microsoft.com/office/powerpoint/2010/main" xmlns="" val="1559577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how even positive life events can cause stress. ( Facilitator may address</a:t>
            </a:r>
            <a:r>
              <a:rPr lang="en-US" baseline="0" dirty="0" smtClean="0"/>
              <a:t> the process of life changes, i.e. even changes that are considered positive means change in what is</a:t>
            </a:r>
            <a:r>
              <a:rPr lang="en-US" b="1" i="1" baseline="0" dirty="0" smtClean="0"/>
              <a:t> known </a:t>
            </a:r>
            <a:r>
              <a:rPr lang="en-US" baseline="0" dirty="0" smtClean="0"/>
              <a:t>by the individual .Even a good change can cause stress because it means going from a known to unknown experience.  (Facilitator may want to self-disclose from personal experience, being aware to choose an example that is benign and will not distract from the topic).  </a:t>
            </a:r>
          </a:p>
          <a:p>
            <a:endParaRPr lang="en-US" baseline="0" dirty="0" smtClean="0"/>
          </a:p>
          <a:p>
            <a:r>
              <a:rPr lang="en-US" baseline="0" dirty="0" smtClean="0"/>
              <a:t>Discuss how moderate level stress is helpful. Discussion Point-Stress is very idiosyncratic, that is individuals experience a wide tolerance range.  A helpful example may be those individuals who work best under pressure while others need to work under a relaxed time schedule.  How well do you know yourself and what you need to manage commitments?  (Again, facilitator may offer some examples to elicit further feedback from group)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5</a:t>
            </a:fld>
            <a:endParaRPr lang="en-US"/>
          </a:p>
        </p:txBody>
      </p:sp>
    </p:spTree>
    <p:extLst>
      <p:ext uri="{BB962C8B-B14F-4D97-AF65-F5344CB8AC3E}">
        <p14:creationId xmlns:p14="http://schemas.microsoft.com/office/powerpoint/2010/main" xmlns="" val="1614083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50</a:t>
            </a:fld>
            <a:endParaRPr lang="en-US"/>
          </a:p>
        </p:txBody>
      </p:sp>
    </p:spTree>
    <p:extLst>
      <p:ext uri="{BB962C8B-B14F-4D97-AF65-F5344CB8AC3E}">
        <p14:creationId xmlns:p14="http://schemas.microsoft.com/office/powerpoint/2010/main" xmlns="" val="12072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51</a:t>
            </a:fld>
            <a:endParaRPr lang="en-US"/>
          </a:p>
        </p:txBody>
      </p:sp>
    </p:spTree>
    <p:extLst>
      <p:ext uri="{BB962C8B-B14F-4D97-AF65-F5344CB8AC3E}">
        <p14:creationId xmlns:p14="http://schemas.microsoft.com/office/powerpoint/2010/main" xmlns="" val="2045763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52</a:t>
            </a:fld>
            <a:endParaRPr lang="en-US"/>
          </a:p>
        </p:txBody>
      </p:sp>
    </p:spTree>
    <p:extLst>
      <p:ext uri="{BB962C8B-B14F-4D97-AF65-F5344CB8AC3E}">
        <p14:creationId xmlns:p14="http://schemas.microsoft.com/office/powerpoint/2010/main" xmlns="" val="1172446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53</a:t>
            </a:fld>
            <a:endParaRPr lang="en-US"/>
          </a:p>
        </p:txBody>
      </p:sp>
    </p:spTree>
    <p:extLst>
      <p:ext uri="{BB962C8B-B14F-4D97-AF65-F5344CB8AC3E}">
        <p14:creationId xmlns:p14="http://schemas.microsoft.com/office/powerpoint/2010/main" xmlns="" val="25014026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54</a:t>
            </a:fld>
            <a:endParaRPr lang="en-US"/>
          </a:p>
        </p:txBody>
      </p:sp>
    </p:spTree>
    <p:extLst>
      <p:ext uri="{BB962C8B-B14F-4D97-AF65-F5344CB8AC3E}">
        <p14:creationId xmlns:p14="http://schemas.microsoft.com/office/powerpoint/2010/main" xmlns="" val="2355790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55</a:t>
            </a:fld>
            <a:endParaRPr lang="en-US"/>
          </a:p>
        </p:txBody>
      </p:sp>
    </p:spTree>
    <p:extLst>
      <p:ext uri="{BB962C8B-B14F-4D97-AF65-F5344CB8AC3E}">
        <p14:creationId xmlns:p14="http://schemas.microsoft.com/office/powerpoint/2010/main" xmlns="" val="1518102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56</a:t>
            </a:fld>
            <a:endParaRPr lang="en-US"/>
          </a:p>
        </p:txBody>
      </p:sp>
    </p:spTree>
    <p:extLst>
      <p:ext uri="{BB962C8B-B14F-4D97-AF65-F5344CB8AC3E}">
        <p14:creationId xmlns:p14="http://schemas.microsoft.com/office/powerpoint/2010/main" xmlns="" val="22874170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57</a:t>
            </a:fld>
            <a:endParaRPr lang="en-US"/>
          </a:p>
        </p:txBody>
      </p:sp>
    </p:spTree>
    <p:extLst>
      <p:ext uri="{BB962C8B-B14F-4D97-AF65-F5344CB8AC3E}">
        <p14:creationId xmlns:p14="http://schemas.microsoft.com/office/powerpoint/2010/main" xmlns="" val="3882181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58</a:t>
            </a:fld>
            <a:endParaRPr lang="en-US"/>
          </a:p>
        </p:txBody>
      </p:sp>
    </p:spTree>
    <p:extLst>
      <p:ext uri="{BB962C8B-B14F-4D97-AF65-F5344CB8AC3E}">
        <p14:creationId xmlns:p14="http://schemas.microsoft.com/office/powerpoint/2010/main" xmlns="" val="2624560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59</a:t>
            </a:fld>
            <a:endParaRPr lang="en-US"/>
          </a:p>
        </p:txBody>
      </p:sp>
    </p:spTree>
    <p:extLst>
      <p:ext uri="{BB962C8B-B14F-4D97-AF65-F5344CB8AC3E}">
        <p14:creationId xmlns:p14="http://schemas.microsoft.com/office/powerpoint/2010/main" xmlns="" val="1655773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discussed physical cues that</a:t>
            </a:r>
            <a:r>
              <a:rPr lang="en-US" baseline="0" dirty="0" smtClean="0"/>
              <a:t> can serve to make us pay attention.  Now let’s talk about the effects stress may have on other areas of functioning.  (Facilitator may want to elicit response in each of these areas before proceeding to the subsequent slides.  This helps to increase group cohesiveness and mutual support as people share similar experiences).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6</a:t>
            </a:fld>
            <a:endParaRPr lang="en-US"/>
          </a:p>
        </p:txBody>
      </p:sp>
    </p:spTree>
    <p:extLst>
      <p:ext uri="{BB962C8B-B14F-4D97-AF65-F5344CB8AC3E}">
        <p14:creationId xmlns:p14="http://schemas.microsoft.com/office/powerpoint/2010/main" xmlns="" val="4017033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60</a:t>
            </a:fld>
            <a:endParaRPr lang="en-US"/>
          </a:p>
        </p:txBody>
      </p:sp>
    </p:spTree>
    <p:extLst>
      <p:ext uri="{BB962C8B-B14F-4D97-AF65-F5344CB8AC3E}">
        <p14:creationId xmlns:p14="http://schemas.microsoft.com/office/powerpoint/2010/main" xmlns="" val="31254749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61</a:t>
            </a:fld>
            <a:endParaRPr lang="en-US"/>
          </a:p>
        </p:txBody>
      </p:sp>
    </p:spTree>
    <p:extLst>
      <p:ext uri="{BB962C8B-B14F-4D97-AF65-F5344CB8AC3E}">
        <p14:creationId xmlns:p14="http://schemas.microsoft.com/office/powerpoint/2010/main" xmlns="" val="30046484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62</a:t>
            </a:fld>
            <a:endParaRPr lang="en-US"/>
          </a:p>
        </p:txBody>
      </p:sp>
    </p:spTree>
    <p:extLst>
      <p:ext uri="{BB962C8B-B14F-4D97-AF65-F5344CB8AC3E}">
        <p14:creationId xmlns:p14="http://schemas.microsoft.com/office/powerpoint/2010/main" xmlns="" val="4285998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63</a:t>
            </a:fld>
            <a:endParaRPr lang="en-US"/>
          </a:p>
        </p:txBody>
      </p:sp>
    </p:spTree>
    <p:extLst>
      <p:ext uri="{BB962C8B-B14F-4D97-AF65-F5344CB8AC3E}">
        <p14:creationId xmlns:p14="http://schemas.microsoft.com/office/powerpoint/2010/main" xmlns="" val="38516724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64</a:t>
            </a:fld>
            <a:endParaRPr lang="en-US"/>
          </a:p>
        </p:txBody>
      </p:sp>
    </p:spTree>
    <p:extLst>
      <p:ext uri="{BB962C8B-B14F-4D97-AF65-F5344CB8AC3E}">
        <p14:creationId xmlns:p14="http://schemas.microsoft.com/office/powerpoint/2010/main" xmlns="" val="3795345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65</a:t>
            </a:fld>
            <a:endParaRPr lang="en-US"/>
          </a:p>
        </p:txBody>
      </p:sp>
    </p:spTree>
    <p:extLst>
      <p:ext uri="{BB962C8B-B14F-4D97-AF65-F5344CB8AC3E}">
        <p14:creationId xmlns:p14="http://schemas.microsoft.com/office/powerpoint/2010/main" xmlns="" val="66180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66</a:t>
            </a:fld>
            <a:endParaRPr lang="en-US"/>
          </a:p>
        </p:txBody>
      </p:sp>
    </p:spTree>
    <p:extLst>
      <p:ext uri="{BB962C8B-B14F-4D97-AF65-F5344CB8AC3E}">
        <p14:creationId xmlns:p14="http://schemas.microsoft.com/office/powerpoint/2010/main" xmlns="" val="2544567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67</a:t>
            </a:fld>
            <a:endParaRPr lang="en-US"/>
          </a:p>
        </p:txBody>
      </p:sp>
    </p:spTree>
    <p:extLst>
      <p:ext uri="{BB962C8B-B14F-4D97-AF65-F5344CB8AC3E}">
        <p14:creationId xmlns:p14="http://schemas.microsoft.com/office/powerpoint/2010/main" xmlns="" val="34242118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68</a:t>
            </a:fld>
            <a:endParaRPr lang="en-US"/>
          </a:p>
        </p:txBody>
      </p:sp>
    </p:spTree>
    <p:extLst>
      <p:ext uri="{BB962C8B-B14F-4D97-AF65-F5344CB8AC3E}">
        <p14:creationId xmlns:p14="http://schemas.microsoft.com/office/powerpoint/2010/main" xmlns="" val="4259371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69</a:t>
            </a:fld>
            <a:endParaRPr lang="en-US"/>
          </a:p>
        </p:txBody>
      </p:sp>
    </p:spTree>
    <p:extLst>
      <p:ext uri="{BB962C8B-B14F-4D97-AF65-F5344CB8AC3E}">
        <p14:creationId xmlns:p14="http://schemas.microsoft.com/office/powerpoint/2010/main" xmlns="" val="285499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may</a:t>
            </a:r>
            <a:r>
              <a:rPr lang="en-US" baseline="0" dirty="0" smtClean="0"/>
              <a:t> add</a:t>
            </a:r>
            <a:r>
              <a:rPr lang="en-US" dirty="0" smtClean="0"/>
              <a:t> individual responses that are not on this list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7</a:t>
            </a:fld>
            <a:endParaRPr lang="en-US"/>
          </a:p>
        </p:txBody>
      </p:sp>
    </p:spTree>
    <p:extLst>
      <p:ext uri="{BB962C8B-B14F-4D97-AF65-F5344CB8AC3E}">
        <p14:creationId xmlns:p14="http://schemas.microsoft.com/office/powerpoint/2010/main" xmlns="" val="14084644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70</a:t>
            </a:fld>
            <a:endParaRPr lang="en-US"/>
          </a:p>
        </p:txBody>
      </p:sp>
    </p:spTree>
    <p:extLst>
      <p:ext uri="{BB962C8B-B14F-4D97-AF65-F5344CB8AC3E}">
        <p14:creationId xmlns:p14="http://schemas.microsoft.com/office/powerpoint/2010/main" xmlns="" val="26915199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71</a:t>
            </a:fld>
            <a:endParaRPr lang="en-US"/>
          </a:p>
        </p:txBody>
      </p:sp>
    </p:spTree>
    <p:extLst>
      <p:ext uri="{BB962C8B-B14F-4D97-AF65-F5344CB8AC3E}">
        <p14:creationId xmlns:p14="http://schemas.microsoft.com/office/powerpoint/2010/main" xmlns="" val="3391428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72</a:t>
            </a:fld>
            <a:endParaRPr lang="en-US"/>
          </a:p>
        </p:txBody>
      </p:sp>
    </p:spTree>
    <p:extLst>
      <p:ext uri="{BB962C8B-B14F-4D97-AF65-F5344CB8AC3E}">
        <p14:creationId xmlns:p14="http://schemas.microsoft.com/office/powerpoint/2010/main" xmlns="" val="26520688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73</a:t>
            </a:fld>
            <a:endParaRPr lang="en-US"/>
          </a:p>
        </p:txBody>
      </p:sp>
    </p:spTree>
    <p:extLst>
      <p:ext uri="{BB962C8B-B14F-4D97-AF65-F5344CB8AC3E}">
        <p14:creationId xmlns:p14="http://schemas.microsoft.com/office/powerpoint/2010/main" xmlns="" val="23949191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74</a:t>
            </a:fld>
            <a:endParaRPr lang="en-US"/>
          </a:p>
        </p:txBody>
      </p:sp>
    </p:spTree>
    <p:extLst>
      <p:ext uri="{BB962C8B-B14F-4D97-AF65-F5344CB8AC3E}">
        <p14:creationId xmlns:p14="http://schemas.microsoft.com/office/powerpoint/2010/main" xmlns="" val="32607670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75</a:t>
            </a:fld>
            <a:endParaRPr lang="en-US"/>
          </a:p>
        </p:txBody>
      </p:sp>
    </p:spTree>
    <p:extLst>
      <p:ext uri="{BB962C8B-B14F-4D97-AF65-F5344CB8AC3E}">
        <p14:creationId xmlns:p14="http://schemas.microsoft.com/office/powerpoint/2010/main" xmlns="" val="17679325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76</a:t>
            </a:fld>
            <a:endParaRPr lang="en-US"/>
          </a:p>
        </p:txBody>
      </p:sp>
    </p:spTree>
    <p:extLst>
      <p:ext uri="{BB962C8B-B14F-4D97-AF65-F5344CB8AC3E}">
        <p14:creationId xmlns:p14="http://schemas.microsoft.com/office/powerpoint/2010/main" xmlns="" val="11925841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77</a:t>
            </a:fld>
            <a:endParaRPr lang="en-US"/>
          </a:p>
        </p:txBody>
      </p:sp>
    </p:spTree>
    <p:extLst>
      <p:ext uri="{BB962C8B-B14F-4D97-AF65-F5344CB8AC3E}">
        <p14:creationId xmlns:p14="http://schemas.microsoft.com/office/powerpoint/2010/main" xmlns="" val="1353779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78</a:t>
            </a:fld>
            <a:endParaRPr lang="en-US"/>
          </a:p>
        </p:txBody>
      </p:sp>
    </p:spTree>
    <p:extLst>
      <p:ext uri="{BB962C8B-B14F-4D97-AF65-F5344CB8AC3E}">
        <p14:creationId xmlns:p14="http://schemas.microsoft.com/office/powerpoint/2010/main" xmlns="" val="5787271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79</a:t>
            </a:fld>
            <a:endParaRPr lang="en-US"/>
          </a:p>
        </p:txBody>
      </p:sp>
    </p:spTree>
    <p:extLst>
      <p:ext uri="{BB962C8B-B14F-4D97-AF65-F5344CB8AC3E}">
        <p14:creationId xmlns:p14="http://schemas.microsoft.com/office/powerpoint/2010/main" xmlns="" val="101816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us can relate to physical cues of stress, but what about the mental and subsequent behavioral effects.  Many times people attribute these symptoms to external events and aren’t aware that all the above cognitive difficulties can be due to an individual’s reaction to stress.  (Facilitator will be prepared to offer a specific situational example to which group members can relate to their own experiences).  </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8</a:t>
            </a:fld>
            <a:endParaRPr lang="en-US"/>
          </a:p>
        </p:txBody>
      </p:sp>
    </p:spTree>
    <p:extLst>
      <p:ext uri="{BB962C8B-B14F-4D97-AF65-F5344CB8AC3E}">
        <p14:creationId xmlns:p14="http://schemas.microsoft.com/office/powerpoint/2010/main" xmlns="" val="3012091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3AF981-B509-48A1-9A7F-84A697655460}" type="slidenum">
              <a:rPr lang="en-US" smtClean="0"/>
              <a:pPr/>
              <a:t>80</a:t>
            </a:fld>
            <a:endParaRPr lang="en-US"/>
          </a:p>
        </p:txBody>
      </p:sp>
    </p:spTree>
    <p:extLst>
      <p:ext uri="{BB962C8B-B14F-4D97-AF65-F5344CB8AC3E}">
        <p14:creationId xmlns:p14="http://schemas.microsoft.com/office/powerpoint/2010/main" xmlns="" val="2867536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Resources:  </a:t>
            </a:r>
          </a:p>
          <a:p>
            <a:endParaRPr lang="en-US" dirty="0"/>
          </a:p>
          <a:p>
            <a:r>
              <a:rPr lang="en-US" sz="2000" dirty="0" smtClean="0"/>
              <a:t>Be sure to </a:t>
            </a:r>
            <a:r>
              <a:rPr lang="en-US" sz="2000" baseline="0" dirty="0" smtClean="0"/>
              <a:t>use  9-1-1 Emergency Responders for BOTH Physical and Mental health emergencies.</a:t>
            </a:r>
            <a:endParaRPr lang="en-US" sz="2000"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81</a:t>
            </a:fld>
            <a:endParaRPr lang="en-US"/>
          </a:p>
        </p:txBody>
      </p:sp>
    </p:spTree>
    <p:extLst>
      <p:ext uri="{BB962C8B-B14F-4D97-AF65-F5344CB8AC3E}">
        <p14:creationId xmlns:p14="http://schemas.microsoft.com/office/powerpoint/2010/main" xmlns="" val="14585818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mandatory training that you have just completed is reflective of the </a:t>
            </a:r>
            <a:r>
              <a:rPr lang="en-US" sz="1000" b="1" i="1" dirty="0"/>
              <a:t>Core Values of the U.S. Coast Guard </a:t>
            </a:r>
            <a:r>
              <a:rPr lang="en-US" sz="1000" dirty="0"/>
              <a:t>and </a:t>
            </a:r>
            <a:r>
              <a:rPr lang="en-US" sz="1000" b="1" i="1" dirty="0"/>
              <a:t>Coast Guard Auxiliary</a:t>
            </a:r>
            <a:r>
              <a:rPr lang="en-US" sz="1000" dirty="0"/>
              <a:t>.  As a member of this organization, you have taken an oath to uphold those Core Values.  In order to receive completion credit for this training, please read, understand, &amp; sign this document.  Once completed,  keep a copy for your records and provide a copy to the appropriate member of your flotilla leadership.</a:t>
            </a:r>
          </a:p>
          <a:p>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In regards to this training module</a:t>
            </a:r>
            <a:r>
              <a:rPr lang="en-US" sz="1000"/>
              <a:t>:  </a:t>
            </a:r>
            <a:r>
              <a:rPr lang="en-US" sz="1000" b="1" smtClean="0"/>
              <a:t>Building Resilience and Preventing Suicide,  </a:t>
            </a:r>
            <a:r>
              <a:rPr lang="en-US" sz="1000" dirty="0"/>
              <a:t>with code:  </a:t>
            </a:r>
            <a:r>
              <a:rPr lang="en-US" sz="1000" b="1" u="sng" dirty="0" smtClean="0"/>
              <a:t>SP</a:t>
            </a:r>
            <a:r>
              <a:rPr lang="en-US" sz="1000" b="1" dirty="0" smtClean="0"/>
              <a:t>, </a:t>
            </a:r>
            <a:endParaRPr lang="en-US" sz="1000" b="1" dirty="0"/>
          </a:p>
          <a:p>
            <a:endParaRPr lang="en-US" sz="1000" dirty="0"/>
          </a:p>
          <a:p>
            <a:r>
              <a:rPr lang="en-US" sz="1000" dirty="0"/>
              <a:t>I,________________________________, as member of District_____ Division____ Flotilla______   agree that I have read and understand the contents of this training course as indicated by my checking the box below.</a:t>
            </a:r>
          </a:p>
          <a:p>
            <a:endParaRPr lang="en-US" sz="1000" b="1" dirty="0"/>
          </a:p>
          <a:p>
            <a:pPr marL="617908" lvl="1" indent="-168520">
              <a:buFont typeface="Wingdings" panose="05000000000000000000" pitchFamily="2" charset="2"/>
              <a:buChar char="q"/>
            </a:pPr>
            <a:r>
              <a:rPr lang="en-US" sz="1000" dirty="0"/>
              <a:t>I have thoroughly read and understand the contents of this training course   (place check mark in box)</a:t>
            </a:r>
          </a:p>
          <a:p>
            <a:pPr marL="617908" lvl="1" indent="-168520">
              <a:buFont typeface="Wingdings" panose="05000000000000000000" pitchFamily="2" charset="2"/>
              <a:buChar char="q"/>
            </a:pPr>
            <a:endParaRPr lang="en-US" sz="1000" dirty="0"/>
          </a:p>
          <a:p>
            <a:endParaRPr lang="en-US" sz="1000" dirty="0"/>
          </a:p>
          <a:p>
            <a:r>
              <a:rPr lang="en-US" sz="1000" dirty="0"/>
              <a:t>Signature:__________________________________  Member ID:_______________________   </a:t>
            </a:r>
          </a:p>
          <a:p>
            <a:endParaRPr lang="en-US" sz="1000" dirty="0"/>
          </a:p>
          <a:p>
            <a:r>
              <a:rPr lang="en-US" sz="1000" dirty="0"/>
              <a:t>Date:_____________</a:t>
            </a:r>
          </a:p>
        </p:txBody>
      </p:sp>
      <p:sp>
        <p:nvSpPr>
          <p:cNvPr id="4" name="Footer Placeholder 3"/>
          <p:cNvSpPr>
            <a:spLocks noGrp="1"/>
          </p:cNvSpPr>
          <p:nvPr>
            <p:ph type="ftr" sz="quarter" idx="10"/>
          </p:nvPr>
        </p:nvSpPr>
        <p:spPr/>
        <p:txBody>
          <a:bodyPr/>
          <a:lstStyle/>
          <a:p>
            <a:pPr>
              <a:defRPr/>
            </a:pPr>
            <a:r>
              <a:rPr lang="en-US" dirty="0" smtClean="0"/>
              <a:t>Reviewed,  DIR-T  USCGAUX</a:t>
            </a:r>
            <a:endParaRPr lang="en-US" dirty="0"/>
          </a:p>
        </p:txBody>
      </p:sp>
      <p:sp>
        <p:nvSpPr>
          <p:cNvPr id="5" name="Slide Number Placeholder 4"/>
          <p:cNvSpPr>
            <a:spLocks noGrp="1"/>
          </p:cNvSpPr>
          <p:nvPr>
            <p:ph type="sldNum" sz="quarter" idx="11"/>
          </p:nvPr>
        </p:nvSpPr>
        <p:spPr/>
        <p:txBody>
          <a:bodyPr/>
          <a:lstStyle/>
          <a:p>
            <a:pPr>
              <a:defRPr/>
            </a:pPr>
            <a:fld id="{6AE41BD5-D5F2-9441-98EB-9786F3D70338}" type="slidenum">
              <a:rPr lang="en-US" smtClean="0"/>
              <a:pPr>
                <a:defRPr/>
              </a:pPr>
              <a:t>82</a:t>
            </a:fld>
            <a:endParaRPr lang="en-US"/>
          </a:p>
        </p:txBody>
      </p:sp>
    </p:spTree>
    <p:extLst>
      <p:ext uri="{BB962C8B-B14F-4D97-AF65-F5344CB8AC3E}">
        <p14:creationId xmlns:p14="http://schemas.microsoft.com/office/powerpoint/2010/main" xmlns="" val="199317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the we</a:t>
            </a:r>
            <a:r>
              <a:rPr lang="en-US" baseline="0" dirty="0" smtClean="0"/>
              <a:t> receive physical stress cues, emotional cues are indicators of stress.  Two words that will help to gauge when these normal emotions (mood states/negative thoughts) are DURATION- i.e. how long have you been experiencing these emotions/mood states/negative thoughts, and INTENITY- i.e. are these emotions/mood states/negative thoughts more elevated than what may be normal…for YOU.  Remember…everyone reacts differently to life circumstances.  Facilitator should again emphasize the importance of knowing what is normal for individual.</a:t>
            </a:r>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9</a:t>
            </a:fld>
            <a:endParaRPr lang="en-US"/>
          </a:p>
        </p:txBody>
      </p:sp>
    </p:spTree>
    <p:extLst>
      <p:ext uri="{BB962C8B-B14F-4D97-AF65-F5344CB8AC3E}">
        <p14:creationId xmlns:p14="http://schemas.microsoft.com/office/powerpoint/2010/main" xmlns="" val="2587374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7" name="Subtitle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b="1" i="1">
                <a:solidFill>
                  <a:schemeClr val="accent1">
                    <a:lumMod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7" name="Slide Number Placeholder 26"/>
          <p:cNvSpPr>
            <a:spLocks noGrp="1"/>
          </p:cNvSpPr>
          <p:nvPr>
            <p:ph type="sldNum" sz="quarter" idx="12"/>
          </p:nvPr>
        </p:nvSpPr>
        <p:spPr/>
        <p:txBody>
          <a:bodyPr/>
          <a:lstStyle/>
          <a:p>
            <a:fld id="{1DE98E46-9EF5-48BE-B7A8-22E55D1843B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694176" y="4572000"/>
            <a:ext cx="1747763" cy="1745397"/>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Footer Placeholder 18"/>
          <p:cNvSpPr txBox="1">
            <a:spLocks/>
          </p:cNvSpPr>
          <p:nvPr userDrawn="1"/>
        </p:nvSpPr>
        <p:spPr>
          <a:xfrm>
            <a:off x="152400" y="6458803"/>
            <a:ext cx="2133600" cy="365125"/>
          </a:xfrm>
          <a:prstGeom prst="rect">
            <a:avLst/>
          </a:prstGeom>
        </p:spPr>
        <p:txBody>
          <a:bodyPr vert="horz" lIns="0" tIns="0" rIns="0" bIns="0" anchor="b"/>
          <a:lstStyle>
            <a:defPPr>
              <a:defRPr lang="en-US"/>
            </a:defPPr>
            <a:lvl1pPr marL="0" algn="l" defTabSz="914400" rtl="0" eaLnBrk="1" latinLnBrk="0" hangingPunct="1">
              <a:defRPr kumimoji="0" lang="en-US" sz="1200" kern="1200" smtClean="0">
                <a:solidFill>
                  <a:schemeClr val="tx2">
                    <a:shade val="9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Reviewed, DIR-T USCGAUX</a:t>
            </a:r>
            <a:endParaRPr lang="en-US" dirty="0">
              <a:solidFill>
                <a:srgbClr val="04617B">
                  <a:shade val="9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11620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704088"/>
            <a:ext cx="7391400" cy="819912"/>
          </a:xfrm>
          <a:prstGeom prst="rect">
            <a:avLst/>
          </a:prstGeo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838200" y="1981200"/>
            <a:ext cx="7848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234162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166803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704088"/>
            <a:ext cx="7391400" cy="81991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8200" y="1935480"/>
            <a:ext cx="7848600" cy="438912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6E79E23-AC90-4876-9737-42B0C479B86A}"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91065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0726" y="704088"/>
            <a:ext cx="7496074" cy="896112"/>
          </a:xfrm>
          <a:prstGeom prst="rect">
            <a:avLst/>
          </a:prstGeom>
        </p:spPr>
        <p:txBody>
          <a:bodyPr/>
          <a:lstStyle>
            <a:lvl1pPr>
              <a:defRPr sz="4800">
                <a:solidFill>
                  <a:schemeClr val="accent1">
                    <a:lumMod val="75000"/>
                  </a:schemeClr>
                </a:solidFill>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838200" y="1935480"/>
            <a:ext cx="7848600" cy="4389120"/>
          </a:xfrm>
          <a:prstGeom prst="rect">
            <a:avLst/>
          </a:prstGeom>
        </p:spPr>
        <p:txBody>
          <a:bodyPr>
            <a:normAutofit/>
          </a:bodyPr>
          <a:lstStyle>
            <a:lvl1pPr>
              <a:buClr>
                <a:schemeClr val="accent1">
                  <a:lumMod val="75000"/>
                </a:schemeClr>
              </a:buClr>
              <a:defRPr sz="3200">
                <a:solidFill>
                  <a:srgbClr val="062A4A"/>
                </a:solidFill>
                <a:latin typeface="+mj-lt"/>
              </a:defRPr>
            </a:lvl1pPr>
            <a:lvl2pPr>
              <a:buClr>
                <a:schemeClr val="accent1">
                  <a:lumMod val="75000"/>
                </a:schemeClr>
              </a:buClr>
              <a:defRPr sz="3200">
                <a:solidFill>
                  <a:srgbClr val="062A4A"/>
                </a:solidFill>
                <a:latin typeface="+mj-lt"/>
              </a:defRPr>
            </a:lvl2pPr>
            <a:lvl3pPr>
              <a:buClr>
                <a:schemeClr val="accent1">
                  <a:lumMod val="75000"/>
                </a:schemeClr>
              </a:buClr>
              <a:defRPr sz="2800">
                <a:solidFill>
                  <a:srgbClr val="062A4A"/>
                </a:solidFill>
                <a:latin typeface="+mj-lt"/>
              </a:defRPr>
            </a:lvl3pPr>
            <a:lvl4pPr>
              <a:buClr>
                <a:schemeClr val="accent1">
                  <a:lumMod val="75000"/>
                </a:schemeClr>
              </a:buClr>
              <a:defRPr sz="2800">
                <a:solidFill>
                  <a:srgbClr val="062A4A"/>
                </a:solidFill>
                <a:latin typeface="+mj-lt"/>
              </a:defRPr>
            </a:lvl4pPr>
            <a:lvl5pPr>
              <a:buClr>
                <a:schemeClr val="accent1">
                  <a:lumMod val="75000"/>
                </a:schemeClr>
              </a:buClr>
              <a:defRPr sz="2800">
                <a:solidFill>
                  <a:srgbClr val="062A4A"/>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p:txBody>
          <a:bodyPr/>
          <a:lstStyle>
            <a:lvl1pPr>
              <a:defRPr sz="2000" b="1">
                <a:solidFill>
                  <a:schemeClr val="accent1">
                    <a:lumMod val="75000"/>
                  </a:schemeClr>
                </a:solidFill>
              </a:defRPr>
            </a:lvl1pPr>
          </a:lstStyle>
          <a:p>
            <a:fld id="{1DE98E46-9EF5-48BE-B7A8-22E55D1843BB}" type="slidenum">
              <a:rPr lang="en-US" smtClean="0">
                <a:solidFill>
                  <a:srgbClr val="0F6FC6">
                    <a:lumMod val="75000"/>
                  </a:srgbClr>
                </a:solidFill>
              </a:rPr>
              <a:pPr/>
              <a:t>‹#›</a:t>
            </a:fld>
            <a:endParaRPr lang="en-US" dirty="0">
              <a:solidFill>
                <a:srgbClr val="0F6FC6">
                  <a:lumMod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19865945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6" name="Slide Number Placeholder 5"/>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6202379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81000" y="1905000"/>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p>
            <a:fld id="{1DE98E46-9EF5-48BE-B7A8-22E55D1843BB}"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331569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solidFill>
                  <a:schemeClr val="accent1">
                    <a:lumMod val="75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accent1">
                    <a:lumMod val="75000"/>
                  </a:schemeClr>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accent1">
                    <a:lumMod val="75000"/>
                  </a:schemeClr>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buClr>
                <a:schemeClr val="accent1">
                  <a:lumMod val="75000"/>
                </a:schemeClr>
              </a:buClr>
              <a:defRPr sz="22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buClr>
                <a:schemeClr val="accent1">
                  <a:lumMod val="75000"/>
                </a:schemeClr>
              </a:buClr>
              <a:defRPr sz="22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p:txBody>
          <a:bodyPr/>
          <a:lstStyle>
            <a:lvl1pPr>
              <a:defRPr sz="2000" b="1">
                <a:solidFill>
                  <a:schemeClr val="accent1">
                    <a:lumMod val="75000"/>
                  </a:schemeClr>
                </a:solidFill>
              </a:defRPr>
            </a:lvl1pPr>
          </a:lstStyle>
          <a:p>
            <a:fld id="{1DE98E46-9EF5-48BE-B7A8-22E55D1843BB}" type="slidenum">
              <a:rPr lang="en-US" smtClean="0">
                <a:solidFill>
                  <a:srgbClr val="0F6FC6">
                    <a:lumMod val="75000"/>
                  </a:srgbClr>
                </a:solidFill>
              </a:rPr>
              <a:pPr/>
              <a:t>‹#›</a:t>
            </a:fld>
            <a:endParaRPr lang="en-US" dirty="0">
              <a:solidFill>
                <a:srgbClr val="0F6FC6">
                  <a:lumMod val="75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26564849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a:prstGeom prst="rect">
            <a:avLst/>
          </a:prstGeo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accent1">
                    <a:lumMod val="75000"/>
                  </a:schemeClr>
                </a:solidFill>
                <a:effectLst/>
                <a:latin typeface="+mj-lt"/>
                <a:ea typeface="+mj-ea"/>
                <a:cs typeface="+mj-cs"/>
              </a:defRPr>
            </a:lvl1p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lvl1pPr>
              <a:defRPr sz="2000" b="1">
                <a:solidFill>
                  <a:schemeClr val="accent1">
                    <a:lumMod val="75000"/>
                  </a:schemeClr>
                </a:solidFill>
              </a:defRPr>
            </a:lvl1pPr>
          </a:lstStyle>
          <a:p>
            <a:fld id="{1DE98E46-9EF5-48BE-B7A8-22E55D1843BB}" type="slidenum">
              <a:rPr lang="en-US" smtClean="0">
                <a:solidFill>
                  <a:srgbClr val="0F6FC6">
                    <a:lumMod val="75000"/>
                  </a:srgbClr>
                </a:solidFill>
              </a:rPr>
              <a:pPr/>
              <a:t>‹#›</a:t>
            </a:fld>
            <a:endParaRPr lang="en-US">
              <a:solidFill>
                <a:srgbClr val="0F6FC6">
                  <a:lumMod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1522688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sz="1800"/>
            </a:lvl1pPr>
          </a:lstStyle>
          <a:p>
            <a:fld id="{1DE98E46-9EF5-48BE-B7A8-22E55D1843BB}"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419281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112791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7" name="Slide Number Placeholder 6"/>
          <p:cNvSpPr>
            <a:spLocks noGrp="1"/>
          </p:cNvSpPr>
          <p:nvPr>
            <p:ph type="sldNum" sz="quarter" idx="12"/>
          </p:nvPr>
        </p:nvSpPr>
        <p:spPr>
          <a:xfrm>
            <a:off x="8077200" y="6356350"/>
            <a:ext cx="609600" cy="365125"/>
          </a:xfrm>
        </p:spPr>
        <p:txBody>
          <a:bodyPr/>
          <a:lstStyle/>
          <a:p>
            <a:fld id="{1DE98E46-9EF5-48BE-B7A8-22E55D1843B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ooter Placeholder 18"/>
          <p:cNvSpPr txBox="1">
            <a:spLocks/>
          </p:cNvSpPr>
          <p:nvPr userDrawn="1"/>
        </p:nvSpPr>
        <p:spPr>
          <a:xfrm>
            <a:off x="152400" y="6458803"/>
            <a:ext cx="2133600" cy="365125"/>
          </a:xfrm>
          <a:prstGeom prst="rect">
            <a:avLst/>
          </a:prstGeom>
        </p:spPr>
        <p:txBody>
          <a:bodyPr vert="horz" lIns="0" tIns="0" rIns="0" bIns="0" anchor="b"/>
          <a:lstStyle>
            <a:defPPr>
              <a:defRPr lang="en-US"/>
            </a:defPPr>
            <a:lvl1pPr marL="0" algn="l" defTabSz="914400" rtl="0" eaLnBrk="1" latinLnBrk="0" hangingPunct="1">
              <a:defRPr kumimoji="0" lang="en-US" sz="1200" kern="1200" smtClean="0">
                <a:solidFill>
                  <a:schemeClr val="tx2">
                    <a:shade val="9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Reviewed, DIR-T USCGAUX</a:t>
            </a:r>
            <a:endParaRPr lang="en-US" dirty="0">
              <a:solidFill>
                <a:srgbClr val="04617B">
                  <a:shade val="9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8429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1">
                  <a:lumMod val="50000"/>
                </a:schemeClr>
              </a:gs>
              <a:gs pos="68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flip="none" rotWithShape="1">
            <a:gsLst>
              <a:gs pos="0">
                <a:schemeClr val="bg1"/>
              </a:gs>
              <a:gs pos="97000">
                <a:schemeClr val="accent1">
                  <a:lumMod val="75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800" b="1">
                <a:solidFill>
                  <a:srgbClr val="00658E"/>
                </a:solidFill>
              </a:defRPr>
            </a:lvl1pPr>
          </a:lstStyle>
          <a:p>
            <a:fld id="{1DE98E46-9EF5-48BE-B7A8-22E55D1843B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
        <p:nvSpPr>
          <p:cNvPr id="3" name="Title Placeholder 2"/>
          <p:cNvSpPr>
            <a:spLocks noGrp="1"/>
          </p:cNvSpPr>
          <p:nvPr>
            <p:ph type="title"/>
          </p:nvPr>
        </p:nvSpPr>
        <p:spPr>
          <a:xfrm>
            <a:off x="1371599" y="568599"/>
            <a:ext cx="7543801" cy="9554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914400" y="1905000"/>
            <a:ext cx="7772400" cy="4221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18"/>
          <p:cNvSpPr txBox="1">
            <a:spLocks/>
          </p:cNvSpPr>
          <p:nvPr userDrawn="1"/>
        </p:nvSpPr>
        <p:spPr>
          <a:xfrm>
            <a:off x="152400" y="6458803"/>
            <a:ext cx="2133600" cy="365125"/>
          </a:xfrm>
          <a:prstGeom prst="rect">
            <a:avLst/>
          </a:prstGeom>
        </p:spPr>
        <p:txBody>
          <a:bodyPr vert="horz" lIns="0" tIns="0" rIns="0" bIns="0" anchor="b"/>
          <a:lstStyle>
            <a:defPPr>
              <a:defRPr lang="en-US"/>
            </a:defPPr>
            <a:lvl1pPr marL="0" algn="l" defTabSz="914400" rtl="0" eaLnBrk="1" latinLnBrk="0" hangingPunct="1">
              <a:defRPr kumimoji="0" lang="en-US" sz="1200" kern="1200" smtClean="0">
                <a:solidFill>
                  <a:schemeClr val="tx2">
                    <a:shade val="9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Reviewed, DIR-T USCGAUX</a:t>
            </a:r>
            <a:endParaRPr lang="en-US" dirty="0">
              <a:solidFill>
                <a:srgbClr val="04617B">
                  <a:shade val="9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799595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dt="0"/>
  <p:txStyles>
    <p:titleStyle>
      <a:lvl1pPr algn="l" rtl="0" eaLnBrk="1" latinLnBrk="0" hangingPunct="1">
        <a:spcBef>
          <a:spcPct val="0"/>
        </a:spcBef>
        <a:buNone/>
        <a:defRPr kumimoji="0" sz="4800" b="0" kern="1200">
          <a:ln>
            <a:noFill/>
          </a:ln>
          <a:solidFill>
            <a:srgbClr val="00658E"/>
          </a:solidFill>
          <a:effectLst/>
          <a:latin typeface="+mj-lt"/>
          <a:ea typeface="+mj-ea"/>
          <a:cs typeface="+mj-cs"/>
        </a:defRPr>
      </a:lvl1pPr>
    </p:titleStyle>
    <p:bodyStyle>
      <a:lvl1pPr marL="274320" indent="-274320" algn="l" rtl="0" eaLnBrk="1" latinLnBrk="0" hangingPunct="1">
        <a:spcBef>
          <a:spcPct val="20000"/>
        </a:spcBef>
        <a:buClr>
          <a:srgbClr val="00658E"/>
        </a:buClr>
        <a:buSzPct val="95000"/>
        <a:buFont typeface="Wingdings 2"/>
        <a:buChar char=""/>
        <a:defRPr kumimoji="0" sz="3200" kern="1200">
          <a:solidFill>
            <a:schemeClr val="tx1"/>
          </a:solidFill>
          <a:latin typeface="+mj-lt"/>
          <a:ea typeface="+mn-ea"/>
          <a:cs typeface="+mn-cs"/>
        </a:defRPr>
      </a:lvl1pPr>
      <a:lvl2pPr marL="640080" indent="-246888" algn="l" rtl="0" eaLnBrk="1" latinLnBrk="0" hangingPunct="1">
        <a:spcBef>
          <a:spcPct val="20000"/>
        </a:spcBef>
        <a:buClr>
          <a:srgbClr val="00658E"/>
        </a:buClr>
        <a:buSzPct val="85000"/>
        <a:buFont typeface="Wingdings 2"/>
        <a:buChar char=""/>
        <a:defRPr kumimoji="0" sz="3200" kern="1200">
          <a:solidFill>
            <a:schemeClr val="tx1"/>
          </a:solidFill>
          <a:latin typeface="+mj-lt"/>
          <a:ea typeface="+mn-ea"/>
          <a:cs typeface="+mn-cs"/>
        </a:defRPr>
      </a:lvl2pPr>
      <a:lvl3pPr marL="914400" indent="-246888" algn="l" rtl="0" eaLnBrk="1" latinLnBrk="0" hangingPunct="1">
        <a:spcBef>
          <a:spcPct val="20000"/>
        </a:spcBef>
        <a:buClr>
          <a:srgbClr val="00658E"/>
        </a:buClr>
        <a:buSzPct val="70000"/>
        <a:buFont typeface="Wingdings 2"/>
        <a:buChar char=""/>
        <a:defRPr kumimoji="0" sz="2800" kern="1200">
          <a:solidFill>
            <a:schemeClr val="tx1"/>
          </a:solidFill>
          <a:latin typeface="+mj-lt"/>
          <a:ea typeface="+mn-ea"/>
          <a:cs typeface="+mn-cs"/>
        </a:defRPr>
      </a:lvl3pPr>
      <a:lvl4pPr marL="1188720" indent="-210312" algn="l" rtl="0" eaLnBrk="1" latinLnBrk="0" hangingPunct="1">
        <a:spcBef>
          <a:spcPct val="20000"/>
        </a:spcBef>
        <a:buClr>
          <a:srgbClr val="00658E"/>
        </a:buClr>
        <a:buSzPct val="65000"/>
        <a:buFont typeface="Wingdings 2"/>
        <a:buChar char=""/>
        <a:defRPr kumimoji="0" sz="2800" kern="1200">
          <a:solidFill>
            <a:schemeClr val="tx1"/>
          </a:solidFill>
          <a:latin typeface="+mj-lt"/>
          <a:ea typeface="+mn-ea"/>
          <a:cs typeface="+mn-cs"/>
        </a:defRPr>
      </a:lvl4pPr>
      <a:lvl5pPr marL="1463040" indent="-210312" algn="l" rtl="0" eaLnBrk="1" latinLnBrk="0" hangingPunct="1">
        <a:spcBef>
          <a:spcPct val="20000"/>
        </a:spcBef>
        <a:buClr>
          <a:srgbClr val="00658E"/>
        </a:buClr>
        <a:buSzPct val="65000"/>
        <a:buFont typeface="Wingdings 2"/>
        <a:buChar char=""/>
        <a:defRPr kumimoji="0" sz="28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515" y="1295400"/>
            <a:ext cx="7851648" cy="2585323"/>
          </a:xfr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dirty="0" smtClean="0">
                <a:ln w="11430">
                  <a:solidFill>
                    <a:srgbClr val="00658E"/>
                  </a:solidFill>
                </a:ln>
                <a:solidFill>
                  <a:srgbClr val="00658E"/>
                </a:solidFill>
                <a:effectLst>
                  <a:outerShdw blurRad="50800" dist="39000" dir="5460000" algn="tl">
                    <a:srgbClr val="000000">
                      <a:alpha val="38000"/>
                    </a:srgbClr>
                  </a:outerShdw>
                </a:effectLst>
                <a:latin typeface="Arial" pitchFamily="34" charset="0"/>
                <a:ea typeface="+mn-ea"/>
                <a:cs typeface="Arial" pitchFamily="34" charset="0"/>
              </a:rPr>
              <a:t>Building Resilience and Preventing Suicide in the Coast Guard</a:t>
            </a:r>
            <a:endParaRPr lang="en-US" sz="5400" dirty="0">
              <a:ln w="11430">
                <a:solidFill>
                  <a:srgbClr val="00658E"/>
                </a:solidFill>
              </a:ln>
              <a:solidFill>
                <a:srgbClr val="00658E"/>
              </a:solidFill>
              <a:effectLst>
                <a:outerShdw blurRad="50800" dist="39000" dir="5460000" algn="tl">
                  <a:srgbClr val="000000">
                    <a:alpha val="38000"/>
                  </a:srgbClr>
                </a:outerShdw>
              </a:effectLst>
              <a:latin typeface="Arial" pitchFamily="34" charset="0"/>
              <a:ea typeface="+mn-ea"/>
              <a:cs typeface="Arial" pitchFamily="34" charset="0"/>
            </a:endParaRPr>
          </a:p>
        </p:txBody>
      </p:sp>
      <p:sp>
        <p:nvSpPr>
          <p:cNvPr id="6" name="Subtitle 5"/>
          <p:cNvSpPr>
            <a:spLocks noGrp="1"/>
          </p:cNvSpPr>
          <p:nvPr>
            <p:ph type="subTitle" idx="1"/>
          </p:nvPr>
        </p:nvSpPr>
        <p:spPr>
          <a:xfrm>
            <a:off x="3048000" y="3124200"/>
            <a:ext cx="2977896" cy="914400"/>
          </a:xfrm>
        </p:spPr>
        <p:txBody>
          <a:bodyPr>
            <a:noAutofit/>
          </a:bodyPr>
          <a:lstStyle/>
          <a:p>
            <a:pPr algn="ctr"/>
            <a:r>
              <a:rPr lang="en-US" sz="2800" dirty="0" smtClean="0"/>
              <a:t> </a:t>
            </a:r>
            <a:endParaRPr lang="en-US" sz="2800" dirty="0"/>
          </a:p>
        </p:txBody>
      </p:sp>
      <p:sp>
        <p:nvSpPr>
          <p:cNvPr id="4" name="Subtitle 5"/>
          <p:cNvSpPr txBox="1">
            <a:spLocks/>
          </p:cNvSpPr>
          <p:nvPr/>
        </p:nvSpPr>
        <p:spPr>
          <a:xfrm>
            <a:off x="5486400" y="4648200"/>
            <a:ext cx="2977896" cy="17526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b="1" i="1" kern="1200">
                <a:solidFill>
                  <a:schemeClr val="accent1">
                    <a:lumMod val="75000"/>
                  </a:schemeClr>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buClr>
                <a:srgbClr val="0BD0D9"/>
              </a:buClr>
            </a:pPr>
            <a:endParaRPr lang="en-US" sz="1800" dirty="0" smtClean="0">
              <a:solidFill>
                <a:srgbClr val="0F6FC6">
                  <a:lumMod val="75000"/>
                </a:srgbClr>
              </a:solidFill>
            </a:endParaRPr>
          </a:p>
        </p:txBody>
      </p:sp>
    </p:spTree>
    <p:extLst>
      <p:ext uri="{BB962C8B-B14F-4D97-AF65-F5344CB8AC3E}">
        <p14:creationId xmlns:p14="http://schemas.microsoft.com/office/powerpoint/2010/main" xmlns="" val="2795582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38995" y="1828800"/>
            <a:ext cx="8147805" cy="4439148"/>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10</a:t>
            </a:fld>
            <a:endParaRPr lang="en-US" dirty="0">
              <a:solidFill>
                <a:srgbClr val="0F6FC6">
                  <a:lumMod val="75000"/>
                </a:srgbClr>
              </a:solidFill>
            </a:endParaRPr>
          </a:p>
        </p:txBody>
      </p:sp>
    </p:spTree>
    <p:extLst>
      <p:ext uri="{BB962C8B-B14F-4D97-AF65-F5344CB8AC3E}">
        <p14:creationId xmlns:p14="http://schemas.microsoft.com/office/powerpoint/2010/main" xmlns="" val="4166492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34083" y="1828800"/>
            <a:ext cx="8152718" cy="4436661"/>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11</a:t>
            </a:fld>
            <a:endParaRPr lang="en-US" dirty="0">
              <a:solidFill>
                <a:srgbClr val="0F6FC6">
                  <a:lumMod val="75000"/>
                </a:srgbClr>
              </a:solidFill>
            </a:endParaRPr>
          </a:p>
        </p:txBody>
      </p:sp>
    </p:spTree>
    <p:extLst>
      <p:ext uri="{BB962C8B-B14F-4D97-AF65-F5344CB8AC3E}">
        <p14:creationId xmlns:p14="http://schemas.microsoft.com/office/powerpoint/2010/main" xmlns="" val="1068975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38" t="17183" r="43656" b="52921"/>
          <a:stretch/>
        </p:blipFill>
        <p:spPr>
          <a:xfrm>
            <a:off x="685800" y="1524000"/>
            <a:ext cx="8096249" cy="25908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12</a:t>
            </a:fld>
            <a:endParaRPr lang="en-US" dirty="0">
              <a:solidFill>
                <a:srgbClr val="0F6FC6">
                  <a:lumMod val="75000"/>
                </a:srgbClr>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59243" t="24098" r="3334" b="27705"/>
          <a:stretch/>
        </p:blipFill>
        <p:spPr>
          <a:xfrm>
            <a:off x="2895600" y="3641450"/>
            <a:ext cx="3422074" cy="2623100"/>
          </a:xfrm>
          <a:prstGeom prst="rect">
            <a:avLst/>
          </a:prstGeom>
        </p:spPr>
      </p:pic>
    </p:spTree>
    <p:extLst>
      <p:ext uri="{BB962C8B-B14F-4D97-AF65-F5344CB8AC3E}">
        <p14:creationId xmlns:p14="http://schemas.microsoft.com/office/powerpoint/2010/main" xmlns="" val="3222245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451" t="17592" r="73946" b="77946"/>
          <a:stretch/>
        </p:blipFill>
        <p:spPr>
          <a:xfrm>
            <a:off x="561564" y="1752600"/>
            <a:ext cx="4326796" cy="448235"/>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13</a:t>
            </a:fld>
            <a:endParaRPr lang="en-US" dirty="0">
              <a:solidFill>
                <a:srgbClr val="0F6FC6">
                  <a:lumMod val="75000"/>
                </a:srgb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59167" t="23091" r="2598" b="26768"/>
          <a:stretch/>
        </p:blipFill>
        <p:spPr>
          <a:xfrm>
            <a:off x="2868706" y="2635622"/>
            <a:ext cx="4048273" cy="3155578"/>
          </a:xfrm>
          <a:prstGeom prst="rect">
            <a:avLst/>
          </a:prstGeom>
        </p:spPr>
      </p:pic>
    </p:spTree>
    <p:extLst>
      <p:ext uri="{BB962C8B-B14F-4D97-AF65-F5344CB8AC3E}">
        <p14:creationId xmlns:p14="http://schemas.microsoft.com/office/powerpoint/2010/main" xmlns="" val="1367603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803" t="17183" r="43111" b="50956"/>
          <a:stretch/>
        </p:blipFill>
        <p:spPr>
          <a:xfrm>
            <a:off x="685800" y="1752600"/>
            <a:ext cx="7898423" cy="2667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14</a:t>
            </a:fld>
            <a:endParaRPr lang="en-US" dirty="0">
              <a:solidFill>
                <a:srgbClr val="0F6FC6">
                  <a:lumMod val="75000"/>
                </a:srgbClr>
              </a:solidFill>
            </a:endParaRPr>
          </a:p>
        </p:txBody>
      </p:sp>
    </p:spTree>
    <p:extLst>
      <p:ext uri="{BB962C8B-B14F-4D97-AF65-F5344CB8AC3E}">
        <p14:creationId xmlns:p14="http://schemas.microsoft.com/office/powerpoint/2010/main" xmlns="" val="1068975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16" t="17528" r="55613" b="34872"/>
          <a:stretch/>
        </p:blipFill>
        <p:spPr>
          <a:xfrm>
            <a:off x="685800" y="1752600"/>
            <a:ext cx="6248400" cy="4044197"/>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15</a:t>
            </a:fld>
            <a:endParaRPr lang="en-US" dirty="0">
              <a:solidFill>
                <a:srgbClr val="0F6FC6">
                  <a:lumMod val="75000"/>
                </a:srgbClr>
              </a:solidFill>
            </a:endParaRPr>
          </a:p>
        </p:txBody>
      </p:sp>
    </p:spTree>
    <p:extLst>
      <p:ext uri="{BB962C8B-B14F-4D97-AF65-F5344CB8AC3E}">
        <p14:creationId xmlns:p14="http://schemas.microsoft.com/office/powerpoint/2010/main" xmlns="" val="3222245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45320" t="21946" r="1590" b="13283"/>
          <a:stretch/>
        </p:blipFill>
        <p:spPr>
          <a:xfrm>
            <a:off x="1600200" y="1524000"/>
            <a:ext cx="5791200" cy="4205241"/>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16</a:t>
            </a:fld>
            <a:endParaRPr lang="en-US" dirty="0">
              <a:solidFill>
                <a:srgbClr val="0F6FC6">
                  <a:lumMod val="75000"/>
                </a:srgbClr>
              </a:solidFill>
            </a:endParaRPr>
          </a:p>
        </p:txBody>
      </p:sp>
    </p:spTree>
    <p:extLst>
      <p:ext uri="{BB962C8B-B14F-4D97-AF65-F5344CB8AC3E}">
        <p14:creationId xmlns:p14="http://schemas.microsoft.com/office/powerpoint/2010/main" xmlns="" val="1279586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16" t="17528" r="43677" b="67508"/>
          <a:stretch/>
        </p:blipFill>
        <p:spPr>
          <a:xfrm>
            <a:off x="609600" y="1676400"/>
            <a:ext cx="7625972" cy="1219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17</a:t>
            </a:fld>
            <a:endParaRPr lang="en-US" dirty="0">
              <a:solidFill>
                <a:srgbClr val="0F6FC6">
                  <a:lumMod val="75000"/>
                </a:srgb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61549" t="22254" r="2676" b="9594"/>
          <a:stretch/>
        </p:blipFill>
        <p:spPr>
          <a:xfrm>
            <a:off x="3124200" y="2911699"/>
            <a:ext cx="2971800" cy="3369601"/>
          </a:xfrm>
          <a:prstGeom prst="rect">
            <a:avLst/>
          </a:prstGeom>
        </p:spPr>
      </p:pic>
    </p:spTree>
    <p:extLst>
      <p:ext uri="{BB962C8B-B14F-4D97-AF65-F5344CB8AC3E}">
        <p14:creationId xmlns:p14="http://schemas.microsoft.com/office/powerpoint/2010/main" xmlns="" val="429978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15" t="17507" r="1610" b="9729"/>
          <a:stretch/>
        </p:blipFill>
        <p:spPr>
          <a:xfrm>
            <a:off x="381000" y="1828800"/>
            <a:ext cx="8401049" cy="37338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18</a:t>
            </a:fld>
            <a:endParaRPr lang="en-US" dirty="0">
              <a:solidFill>
                <a:srgbClr val="0F6FC6">
                  <a:lumMod val="75000"/>
                </a:srgbClr>
              </a:solidFill>
            </a:endParaRPr>
          </a:p>
        </p:txBody>
      </p:sp>
      <p:sp>
        <p:nvSpPr>
          <p:cNvPr id="7" name="Rectangle 6"/>
          <p:cNvSpPr/>
          <p:nvPr/>
        </p:nvSpPr>
        <p:spPr>
          <a:xfrm>
            <a:off x="2791496" y="2265608"/>
            <a:ext cx="3733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67603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89" t="1131" r="1079" b="1082"/>
          <a:stretch/>
        </p:blipFill>
        <p:spPr>
          <a:xfrm>
            <a:off x="609600" y="1905000"/>
            <a:ext cx="7701567" cy="4172755"/>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19</a:t>
            </a:fld>
            <a:endParaRPr lang="en-US" dirty="0">
              <a:solidFill>
                <a:srgbClr val="0F6FC6">
                  <a:lumMod val="75000"/>
                </a:srgbClr>
              </a:solidFill>
            </a:endParaRPr>
          </a:p>
        </p:txBody>
      </p:sp>
    </p:spTree>
    <p:extLst>
      <p:ext uri="{BB962C8B-B14F-4D97-AF65-F5344CB8AC3E}">
        <p14:creationId xmlns:p14="http://schemas.microsoft.com/office/powerpoint/2010/main" xmlns="" val="386905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Times New Roman" panose="02020603050405020304" pitchFamily="18" charset="0"/>
                <a:cs typeface="Times New Roman" panose="02020603050405020304" pitchFamily="18" charset="0"/>
              </a:rPr>
              <a:t>Introduction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400" dirty="0" smtClean="0">
                <a:latin typeface="Times New Roman" panose="02020603050405020304" pitchFamily="18" charset="0"/>
                <a:cs typeface="Times New Roman" panose="02020603050405020304" pitchFamily="18" charset="0"/>
              </a:rPr>
              <a:t>At the U.S. Coast Guard, we have the important mission of protecting our nation.  To accomplish this mission, we work hard – around the clock, around the world.  It’s important in this environment to stay healthy, to cope with the challenges we encounter, and to have support and resources available when we need them.  The goal is to be </a:t>
            </a:r>
            <a:r>
              <a:rPr lang="en-US" sz="2400" i="1" dirty="0" smtClean="0">
                <a:latin typeface="Times New Roman" panose="02020603050405020304" pitchFamily="18" charset="0"/>
                <a:cs typeface="Times New Roman" panose="02020603050405020304" pitchFamily="18" charset="0"/>
              </a:rPr>
              <a:t>resistant</a:t>
            </a:r>
            <a:r>
              <a:rPr lang="en-US" sz="2400" dirty="0" smtClean="0">
                <a:latin typeface="Times New Roman" panose="02020603050405020304" pitchFamily="18" charset="0"/>
                <a:cs typeface="Times New Roman" panose="02020603050405020304" pitchFamily="18" charset="0"/>
              </a:rPr>
              <a:t> – to have as many good days as possible, and </a:t>
            </a:r>
            <a:r>
              <a:rPr lang="en-US" sz="2400" i="1" dirty="0" smtClean="0">
                <a:latin typeface="Times New Roman" panose="02020603050405020304" pitchFamily="18" charset="0"/>
                <a:cs typeface="Times New Roman" panose="02020603050405020304" pitchFamily="18" charset="0"/>
              </a:rPr>
              <a:t>resilient </a:t>
            </a:r>
            <a:r>
              <a:rPr lang="en-US" sz="2400" dirty="0" smtClean="0">
                <a:latin typeface="Times New Roman" panose="02020603050405020304" pitchFamily="18" charset="0"/>
                <a:cs typeface="Times New Roman" panose="02020603050405020304" pitchFamily="18" charset="0"/>
              </a:rPr>
              <a:t>– to weather the bad days and move on.</a:t>
            </a: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a:t>
            </a:fld>
            <a:endParaRPr lang="en-US" dirty="0">
              <a:solidFill>
                <a:srgbClr val="0F6FC6">
                  <a:lumMod val="75000"/>
                </a:srgbClr>
              </a:solidFill>
            </a:endParaRPr>
          </a:p>
        </p:txBody>
      </p:sp>
    </p:spTree>
    <p:extLst>
      <p:ext uri="{BB962C8B-B14F-4D97-AF65-F5344CB8AC3E}">
        <p14:creationId xmlns:p14="http://schemas.microsoft.com/office/powerpoint/2010/main" xmlns="" val="23911034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33"/>
          <a:stretch/>
        </p:blipFill>
        <p:spPr>
          <a:xfrm>
            <a:off x="609600" y="1864959"/>
            <a:ext cx="7924800" cy="430392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20</a:t>
            </a:fld>
            <a:endParaRPr lang="en-US" dirty="0">
              <a:solidFill>
                <a:srgbClr val="0F6FC6">
                  <a:lumMod val="75000"/>
                </a:srgbClr>
              </a:solidFill>
            </a:endParaRPr>
          </a:p>
        </p:txBody>
      </p:sp>
    </p:spTree>
    <p:extLst>
      <p:ext uri="{BB962C8B-B14F-4D97-AF65-F5344CB8AC3E}">
        <p14:creationId xmlns:p14="http://schemas.microsoft.com/office/powerpoint/2010/main" xmlns="" val="3641867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99819" y="1905000"/>
            <a:ext cx="8086981" cy="4322352"/>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21</a:t>
            </a:fld>
            <a:endParaRPr lang="en-US" dirty="0">
              <a:solidFill>
                <a:srgbClr val="0F6FC6">
                  <a:lumMod val="75000"/>
                </a:srgbClr>
              </a:solidFill>
            </a:endParaRPr>
          </a:p>
        </p:txBody>
      </p:sp>
    </p:spTree>
    <p:extLst>
      <p:ext uri="{BB962C8B-B14F-4D97-AF65-F5344CB8AC3E}">
        <p14:creationId xmlns:p14="http://schemas.microsoft.com/office/powerpoint/2010/main" xmlns="" val="930700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626502" y="1905000"/>
            <a:ext cx="8060298" cy="4335884"/>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22</a:t>
            </a:fld>
            <a:endParaRPr lang="en-US" dirty="0">
              <a:solidFill>
                <a:srgbClr val="0F6FC6">
                  <a:lumMod val="75000"/>
                </a:srgbClr>
              </a:solidFill>
            </a:endParaRPr>
          </a:p>
        </p:txBody>
      </p:sp>
    </p:spTree>
    <p:extLst>
      <p:ext uri="{BB962C8B-B14F-4D97-AF65-F5344CB8AC3E}">
        <p14:creationId xmlns:p14="http://schemas.microsoft.com/office/powerpoint/2010/main" xmlns="" val="4008305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609600" y="1903069"/>
            <a:ext cx="8103835" cy="4345332"/>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23</a:t>
            </a:fld>
            <a:endParaRPr lang="en-US" dirty="0">
              <a:solidFill>
                <a:srgbClr val="0F6FC6">
                  <a:lumMod val="75000"/>
                </a:srgbClr>
              </a:solidFill>
            </a:endParaRPr>
          </a:p>
        </p:txBody>
      </p:sp>
    </p:spTree>
    <p:extLst>
      <p:ext uri="{BB962C8B-B14F-4D97-AF65-F5344CB8AC3E}">
        <p14:creationId xmlns:p14="http://schemas.microsoft.com/office/powerpoint/2010/main" xmlns="" val="4211687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466"/>
          <a:stretch/>
        </p:blipFill>
        <p:spPr>
          <a:xfrm>
            <a:off x="609600" y="1881616"/>
            <a:ext cx="8077200" cy="4358668"/>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24</a:t>
            </a:fld>
            <a:endParaRPr lang="en-US" dirty="0">
              <a:solidFill>
                <a:srgbClr val="0F6FC6">
                  <a:lumMod val="75000"/>
                </a:srgbClr>
              </a:solidFill>
            </a:endParaRPr>
          </a:p>
        </p:txBody>
      </p:sp>
    </p:spTree>
    <p:extLst>
      <p:ext uri="{BB962C8B-B14F-4D97-AF65-F5344CB8AC3E}">
        <p14:creationId xmlns:p14="http://schemas.microsoft.com/office/powerpoint/2010/main" xmlns="" val="31807062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32" t="17528" r="4132" b="10000"/>
          <a:stretch/>
        </p:blipFill>
        <p:spPr>
          <a:xfrm>
            <a:off x="457200" y="1752600"/>
            <a:ext cx="8406681" cy="3810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25</a:t>
            </a:fld>
            <a:endParaRPr lang="en-US" dirty="0">
              <a:solidFill>
                <a:srgbClr val="0F6FC6">
                  <a:lumMod val="75000"/>
                </a:srgbClr>
              </a:solidFill>
            </a:endParaRPr>
          </a:p>
        </p:txBody>
      </p:sp>
    </p:spTree>
    <p:extLst>
      <p:ext uri="{BB962C8B-B14F-4D97-AF65-F5344CB8AC3E}">
        <p14:creationId xmlns:p14="http://schemas.microsoft.com/office/powerpoint/2010/main" xmlns="" val="19422658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t="1021"/>
          <a:stretch/>
        </p:blipFill>
        <p:spPr>
          <a:xfrm>
            <a:off x="689014" y="1981200"/>
            <a:ext cx="7997786" cy="4244654"/>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26</a:t>
            </a:fld>
            <a:endParaRPr lang="en-US" dirty="0">
              <a:solidFill>
                <a:srgbClr val="0F6FC6">
                  <a:lumMod val="75000"/>
                </a:srgbClr>
              </a:solidFill>
            </a:endParaRPr>
          </a:p>
        </p:txBody>
      </p:sp>
    </p:spTree>
    <p:extLst>
      <p:ext uri="{BB962C8B-B14F-4D97-AF65-F5344CB8AC3E}">
        <p14:creationId xmlns:p14="http://schemas.microsoft.com/office/powerpoint/2010/main" xmlns="" val="3452053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t="1892" r="1087"/>
          <a:stretch/>
        </p:blipFill>
        <p:spPr>
          <a:xfrm>
            <a:off x="632661" y="1981201"/>
            <a:ext cx="8037191" cy="4267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27</a:t>
            </a:fld>
            <a:endParaRPr lang="en-US" dirty="0">
              <a:solidFill>
                <a:srgbClr val="0F6FC6">
                  <a:lumMod val="75000"/>
                </a:srgbClr>
              </a:solidFill>
            </a:endParaRPr>
          </a:p>
        </p:txBody>
      </p:sp>
    </p:spTree>
    <p:extLst>
      <p:ext uri="{BB962C8B-B14F-4D97-AF65-F5344CB8AC3E}">
        <p14:creationId xmlns:p14="http://schemas.microsoft.com/office/powerpoint/2010/main" xmlns="" val="357575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33" t="17823" r="1509" b="11173"/>
          <a:stretch/>
        </p:blipFill>
        <p:spPr>
          <a:xfrm>
            <a:off x="381000" y="1981200"/>
            <a:ext cx="8463866" cy="36576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28</a:t>
            </a:fld>
            <a:endParaRPr lang="en-US" dirty="0">
              <a:solidFill>
                <a:srgbClr val="0F6FC6">
                  <a:lumMod val="75000"/>
                </a:srgbClr>
              </a:solidFill>
            </a:endParaRPr>
          </a:p>
        </p:txBody>
      </p:sp>
    </p:spTree>
    <p:extLst>
      <p:ext uri="{BB962C8B-B14F-4D97-AF65-F5344CB8AC3E}">
        <p14:creationId xmlns:p14="http://schemas.microsoft.com/office/powerpoint/2010/main" xmlns="" val="24940579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t="2565" b="13814"/>
          <a:stretch/>
        </p:blipFill>
        <p:spPr>
          <a:xfrm>
            <a:off x="1371599" y="1642152"/>
            <a:ext cx="6855025" cy="4530047"/>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29</a:t>
            </a:fld>
            <a:endParaRPr lang="en-US" dirty="0">
              <a:solidFill>
                <a:srgbClr val="0F6FC6">
                  <a:lumMod val="75000"/>
                </a:srgbClr>
              </a:solidFill>
            </a:endParaRPr>
          </a:p>
        </p:txBody>
      </p:sp>
    </p:spTree>
    <p:extLst>
      <p:ext uri="{BB962C8B-B14F-4D97-AF65-F5344CB8AC3E}">
        <p14:creationId xmlns:p14="http://schemas.microsoft.com/office/powerpoint/2010/main" xmlns="" val="2617540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anose="02020603050405020304" pitchFamily="18" charset="0"/>
                <a:cs typeface="Times New Roman" panose="02020603050405020304" pitchFamily="18" charset="0"/>
              </a:rPr>
              <a:t>Stress Management and Personal Resilience</a:t>
            </a:r>
            <a:endParaRPr lang="en-US" sz="3200"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40482" t="22512" r="3629" b="9311"/>
          <a:stretch/>
        </p:blipFill>
        <p:spPr>
          <a:xfrm>
            <a:off x="1905000" y="1676400"/>
            <a:ext cx="5655732" cy="4099458"/>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a:t>
            </a:fld>
            <a:endParaRPr lang="en-US" dirty="0">
              <a:solidFill>
                <a:srgbClr val="0F6FC6">
                  <a:lumMod val="75000"/>
                </a:srgbClr>
              </a:solidFill>
            </a:endParaRPr>
          </a:p>
        </p:txBody>
      </p:sp>
    </p:spTree>
    <p:extLst>
      <p:ext uri="{BB962C8B-B14F-4D97-AF65-F5344CB8AC3E}">
        <p14:creationId xmlns:p14="http://schemas.microsoft.com/office/powerpoint/2010/main" xmlns="" val="34342879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53" t="745"/>
          <a:stretch/>
        </p:blipFill>
        <p:spPr>
          <a:xfrm>
            <a:off x="585092" y="1905000"/>
            <a:ext cx="8025507" cy="4288467"/>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30</a:t>
            </a:fld>
            <a:endParaRPr lang="en-US" dirty="0">
              <a:solidFill>
                <a:srgbClr val="0F6FC6">
                  <a:lumMod val="75000"/>
                </a:srgbClr>
              </a:solidFill>
            </a:endParaRPr>
          </a:p>
        </p:txBody>
      </p:sp>
    </p:spTree>
    <p:extLst>
      <p:ext uri="{BB962C8B-B14F-4D97-AF65-F5344CB8AC3E}">
        <p14:creationId xmlns:p14="http://schemas.microsoft.com/office/powerpoint/2010/main" xmlns="" val="4084890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82" t="17528" r="25149" b="17335"/>
          <a:stretch/>
        </p:blipFill>
        <p:spPr>
          <a:xfrm>
            <a:off x="533400" y="1676400"/>
            <a:ext cx="8133834" cy="4248732"/>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31</a:t>
            </a:fld>
            <a:endParaRPr lang="en-US" dirty="0">
              <a:solidFill>
                <a:srgbClr val="0F6FC6">
                  <a:lumMod val="75000"/>
                </a:srgbClr>
              </a:solidFill>
            </a:endParaRPr>
          </a:p>
        </p:txBody>
      </p:sp>
    </p:spTree>
    <p:extLst>
      <p:ext uri="{BB962C8B-B14F-4D97-AF65-F5344CB8AC3E}">
        <p14:creationId xmlns:p14="http://schemas.microsoft.com/office/powerpoint/2010/main" xmlns="" val="36209317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pPr marL="0" indent="0" algn="ctr">
              <a:buNone/>
            </a:pPr>
            <a:r>
              <a:rPr lang="en-US" sz="5400" dirty="0" smtClean="0">
                <a:latin typeface="Times New Roman" panose="02020603050405020304" pitchFamily="18" charset="0"/>
                <a:cs typeface="Times New Roman" panose="02020603050405020304" pitchFamily="18" charset="0"/>
              </a:rPr>
              <a:t>BUDDY CHECK</a:t>
            </a:r>
            <a:endParaRPr lang="en-US" sz="5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32</a:t>
            </a:fld>
            <a:endParaRPr lang="en-US" dirty="0">
              <a:solidFill>
                <a:srgbClr val="0F6FC6">
                  <a:lumMod val="75000"/>
                </a:srgbClr>
              </a:solidFill>
            </a:endParaRPr>
          </a:p>
        </p:txBody>
      </p:sp>
    </p:spTree>
    <p:extLst>
      <p:ext uri="{BB962C8B-B14F-4D97-AF65-F5344CB8AC3E}">
        <p14:creationId xmlns:p14="http://schemas.microsoft.com/office/powerpoint/2010/main" xmlns="" val="40785679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431" t="17476" r="1344" b="22827"/>
          <a:stretch/>
        </p:blipFill>
        <p:spPr>
          <a:xfrm>
            <a:off x="381000" y="1981200"/>
            <a:ext cx="8607823" cy="3124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33</a:t>
            </a:fld>
            <a:endParaRPr lang="en-US" dirty="0">
              <a:solidFill>
                <a:srgbClr val="0F6FC6">
                  <a:lumMod val="75000"/>
                </a:srgbClr>
              </a:solidFill>
            </a:endParaRPr>
          </a:p>
        </p:txBody>
      </p:sp>
    </p:spTree>
    <p:extLst>
      <p:ext uri="{BB962C8B-B14F-4D97-AF65-F5344CB8AC3E}">
        <p14:creationId xmlns:p14="http://schemas.microsoft.com/office/powerpoint/2010/main" xmlns="" val="1419503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79" t="17787" r="4531" b="22205"/>
          <a:stretch/>
        </p:blipFill>
        <p:spPr>
          <a:xfrm>
            <a:off x="304800" y="1981200"/>
            <a:ext cx="8506762" cy="32004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34</a:t>
            </a:fld>
            <a:endParaRPr lang="en-US" dirty="0">
              <a:solidFill>
                <a:srgbClr val="0F6FC6">
                  <a:lumMod val="75000"/>
                </a:srgbClr>
              </a:solidFill>
            </a:endParaRPr>
          </a:p>
        </p:txBody>
      </p:sp>
    </p:spTree>
    <p:extLst>
      <p:ext uri="{BB962C8B-B14F-4D97-AF65-F5344CB8AC3E}">
        <p14:creationId xmlns:p14="http://schemas.microsoft.com/office/powerpoint/2010/main" xmlns="" val="32759413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49" t="18098" r="2956" b="22204"/>
          <a:stretch/>
        </p:blipFill>
        <p:spPr>
          <a:xfrm>
            <a:off x="447675" y="1828800"/>
            <a:ext cx="8461376" cy="3124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35</a:t>
            </a:fld>
            <a:endParaRPr lang="en-US" dirty="0">
              <a:solidFill>
                <a:srgbClr val="0F6FC6">
                  <a:lumMod val="75000"/>
                </a:srgbClr>
              </a:solidFill>
            </a:endParaRPr>
          </a:p>
        </p:txBody>
      </p:sp>
    </p:spTree>
    <p:extLst>
      <p:ext uri="{BB962C8B-B14F-4D97-AF65-F5344CB8AC3E}">
        <p14:creationId xmlns:p14="http://schemas.microsoft.com/office/powerpoint/2010/main" xmlns="" val="1826972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62" t="17476" r="3141" b="22827"/>
          <a:stretch/>
        </p:blipFill>
        <p:spPr>
          <a:xfrm>
            <a:off x="381000" y="1828800"/>
            <a:ext cx="8255000" cy="3048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36</a:t>
            </a:fld>
            <a:endParaRPr lang="en-US" dirty="0">
              <a:solidFill>
                <a:srgbClr val="0F6FC6">
                  <a:lumMod val="75000"/>
                </a:srgbClr>
              </a:solidFill>
            </a:endParaRPr>
          </a:p>
        </p:txBody>
      </p:sp>
    </p:spTree>
    <p:extLst>
      <p:ext uri="{BB962C8B-B14F-4D97-AF65-F5344CB8AC3E}">
        <p14:creationId xmlns:p14="http://schemas.microsoft.com/office/powerpoint/2010/main" xmlns="" val="3311384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49" t="18098" r="20178" b="18785"/>
          <a:stretch/>
        </p:blipFill>
        <p:spPr>
          <a:xfrm>
            <a:off x="380999" y="1752600"/>
            <a:ext cx="8014137" cy="3810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37</a:t>
            </a:fld>
            <a:endParaRPr lang="en-US" dirty="0">
              <a:solidFill>
                <a:srgbClr val="0F6FC6">
                  <a:lumMod val="75000"/>
                </a:srgbClr>
              </a:solidFill>
            </a:endParaRPr>
          </a:p>
        </p:txBody>
      </p:sp>
    </p:spTree>
    <p:extLst>
      <p:ext uri="{BB962C8B-B14F-4D97-AF65-F5344CB8AC3E}">
        <p14:creationId xmlns:p14="http://schemas.microsoft.com/office/powerpoint/2010/main" xmlns="" val="40915589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814" t="17498" r="5772" b="19614"/>
          <a:stretch/>
        </p:blipFill>
        <p:spPr>
          <a:xfrm>
            <a:off x="381000" y="1828800"/>
            <a:ext cx="8223941" cy="327659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38</a:t>
            </a:fld>
            <a:endParaRPr lang="en-US" dirty="0">
              <a:solidFill>
                <a:srgbClr val="0F6FC6">
                  <a:lumMod val="75000"/>
                </a:srgbClr>
              </a:solidFill>
            </a:endParaRPr>
          </a:p>
        </p:txBody>
      </p:sp>
    </p:spTree>
    <p:extLst>
      <p:ext uri="{BB962C8B-B14F-4D97-AF65-F5344CB8AC3E}">
        <p14:creationId xmlns:p14="http://schemas.microsoft.com/office/powerpoint/2010/main" xmlns="" val="4475435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96" t="17165" r="46298" b="52365"/>
          <a:stretch/>
        </p:blipFill>
        <p:spPr>
          <a:xfrm>
            <a:off x="685800" y="1981200"/>
            <a:ext cx="6694713" cy="2286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39</a:t>
            </a:fld>
            <a:endParaRPr lang="en-US" dirty="0">
              <a:solidFill>
                <a:srgbClr val="0F6FC6">
                  <a:lumMod val="75000"/>
                </a:srgbClr>
              </a:solidFill>
            </a:endParaRPr>
          </a:p>
        </p:txBody>
      </p:sp>
    </p:spTree>
    <p:extLst>
      <p:ext uri="{BB962C8B-B14F-4D97-AF65-F5344CB8AC3E}">
        <p14:creationId xmlns:p14="http://schemas.microsoft.com/office/powerpoint/2010/main" xmlns="" val="3817627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Times New Roman" panose="02020603050405020304" pitchFamily="18" charset="0"/>
                <a:cs typeface="Times New Roman" panose="02020603050405020304" pitchFamily="18" charset="0"/>
              </a:rPr>
              <a:t>Stress Management and Personal Resilience</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r>
              <a:rPr lang="en-US" sz="2400" dirty="0" smtClean="0">
                <a:latin typeface="Arial" panose="020B0604020202020204" pitchFamily="34" charset="0"/>
                <a:cs typeface="Arial" panose="020B0604020202020204" pitchFamily="34" charset="0"/>
              </a:rPr>
              <a:t>Stress is a physiological response that can be traced back to the primitive “fight or flight” reflex.  Resilience refers to a person’s ability to cope effectively with stressful situations.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In this module, you’ll learn:</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How to recognize when you are stressed</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How to improve your own resilience</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What to do if you are not managing your stress</a:t>
            </a:r>
          </a:p>
        </p:txBody>
      </p:sp>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a:t>
            </a:fld>
            <a:endParaRPr lang="en-US" dirty="0">
              <a:solidFill>
                <a:srgbClr val="0F6FC6">
                  <a:lumMod val="75000"/>
                </a:srgbClr>
              </a:solidFill>
            </a:endParaRPr>
          </a:p>
        </p:txBody>
      </p:sp>
    </p:spTree>
    <p:extLst>
      <p:ext uri="{BB962C8B-B14F-4D97-AF65-F5344CB8AC3E}">
        <p14:creationId xmlns:p14="http://schemas.microsoft.com/office/powerpoint/2010/main" xmlns="" val="4090535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46" t="17787" r="15121" b="20961"/>
          <a:stretch/>
        </p:blipFill>
        <p:spPr>
          <a:xfrm>
            <a:off x="457200" y="1905000"/>
            <a:ext cx="8289942" cy="35814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40</a:t>
            </a:fld>
            <a:endParaRPr lang="en-US" dirty="0">
              <a:solidFill>
                <a:srgbClr val="0F6FC6">
                  <a:lumMod val="75000"/>
                </a:srgbClr>
              </a:solidFill>
            </a:endParaRPr>
          </a:p>
        </p:txBody>
      </p:sp>
    </p:spTree>
    <p:extLst>
      <p:ext uri="{BB962C8B-B14F-4D97-AF65-F5344CB8AC3E}">
        <p14:creationId xmlns:p14="http://schemas.microsoft.com/office/powerpoint/2010/main" xmlns="" val="4142417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t="1679"/>
          <a:stretch/>
        </p:blipFill>
        <p:spPr>
          <a:xfrm>
            <a:off x="629707" y="2565779"/>
            <a:ext cx="7798485" cy="299682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41</a:t>
            </a:fld>
            <a:endParaRPr lang="en-US" dirty="0">
              <a:solidFill>
                <a:srgbClr val="0F6FC6">
                  <a:lumMod val="75000"/>
                </a:srgbClr>
              </a:solidFill>
            </a:endParaRPr>
          </a:p>
        </p:txBody>
      </p:sp>
    </p:spTree>
    <p:extLst>
      <p:ext uri="{BB962C8B-B14F-4D97-AF65-F5344CB8AC3E}">
        <p14:creationId xmlns:p14="http://schemas.microsoft.com/office/powerpoint/2010/main" xmlns="" val="3128755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58343" y="2514600"/>
            <a:ext cx="7933151" cy="3048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42</a:t>
            </a:fld>
            <a:endParaRPr lang="en-US" dirty="0">
              <a:solidFill>
                <a:srgbClr val="0F6FC6">
                  <a:lumMod val="75000"/>
                </a:srgbClr>
              </a:solidFill>
            </a:endParaRPr>
          </a:p>
        </p:txBody>
      </p:sp>
    </p:spTree>
    <p:extLst>
      <p:ext uri="{BB962C8B-B14F-4D97-AF65-F5344CB8AC3E}">
        <p14:creationId xmlns:p14="http://schemas.microsoft.com/office/powerpoint/2010/main" xmlns="" val="549585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23" t="5695" r="3043" b="10142"/>
          <a:stretch/>
        </p:blipFill>
        <p:spPr>
          <a:xfrm>
            <a:off x="274675" y="2057400"/>
            <a:ext cx="8611820" cy="3886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43</a:t>
            </a:fld>
            <a:endParaRPr lang="en-US" dirty="0">
              <a:solidFill>
                <a:srgbClr val="0F6FC6">
                  <a:lumMod val="75000"/>
                </a:srgbClr>
              </a:solidFill>
            </a:endParaRPr>
          </a:p>
        </p:txBody>
      </p:sp>
    </p:spTree>
    <p:extLst>
      <p:ext uri="{BB962C8B-B14F-4D97-AF65-F5344CB8AC3E}">
        <p14:creationId xmlns:p14="http://schemas.microsoft.com/office/powerpoint/2010/main" xmlns="" val="1402199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971" t="6201" r="3217" b="11302"/>
          <a:stretch/>
        </p:blipFill>
        <p:spPr>
          <a:xfrm>
            <a:off x="264813" y="2057400"/>
            <a:ext cx="8533779" cy="380999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44</a:t>
            </a:fld>
            <a:endParaRPr lang="en-US" dirty="0">
              <a:solidFill>
                <a:srgbClr val="0F6FC6">
                  <a:lumMod val="75000"/>
                </a:srgbClr>
              </a:solidFill>
            </a:endParaRPr>
          </a:p>
        </p:txBody>
      </p:sp>
    </p:spTree>
    <p:extLst>
      <p:ext uri="{BB962C8B-B14F-4D97-AF65-F5344CB8AC3E}">
        <p14:creationId xmlns:p14="http://schemas.microsoft.com/office/powerpoint/2010/main" xmlns="" val="39377548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96" t="5866" r="6173" b="10631"/>
          <a:stretch/>
        </p:blipFill>
        <p:spPr>
          <a:xfrm>
            <a:off x="306952" y="2057400"/>
            <a:ext cx="8513586" cy="396239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45</a:t>
            </a:fld>
            <a:endParaRPr lang="en-US" dirty="0">
              <a:solidFill>
                <a:srgbClr val="0F6FC6">
                  <a:lumMod val="75000"/>
                </a:srgbClr>
              </a:solidFill>
            </a:endParaRPr>
          </a:p>
        </p:txBody>
      </p:sp>
    </p:spTree>
    <p:extLst>
      <p:ext uri="{BB962C8B-B14F-4D97-AF65-F5344CB8AC3E}">
        <p14:creationId xmlns:p14="http://schemas.microsoft.com/office/powerpoint/2010/main" xmlns="" val="3073548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23" t="5990" r="2695" b="10105"/>
          <a:stretch/>
        </p:blipFill>
        <p:spPr>
          <a:xfrm>
            <a:off x="239518" y="2057400"/>
            <a:ext cx="8677621" cy="3886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46</a:t>
            </a:fld>
            <a:endParaRPr lang="en-US" dirty="0">
              <a:solidFill>
                <a:srgbClr val="0F6FC6">
                  <a:lumMod val="75000"/>
                </a:srgbClr>
              </a:solidFill>
            </a:endParaRPr>
          </a:p>
        </p:txBody>
      </p:sp>
    </p:spTree>
    <p:extLst>
      <p:ext uri="{BB962C8B-B14F-4D97-AF65-F5344CB8AC3E}">
        <p14:creationId xmlns:p14="http://schemas.microsoft.com/office/powerpoint/2010/main" xmlns="" val="42194865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970" t="5403" r="9476" b="19599"/>
          <a:stretch/>
        </p:blipFill>
        <p:spPr>
          <a:xfrm>
            <a:off x="307672" y="2057400"/>
            <a:ext cx="8446921" cy="365759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47</a:t>
            </a:fld>
            <a:endParaRPr lang="en-US" dirty="0">
              <a:solidFill>
                <a:srgbClr val="0F6FC6">
                  <a:lumMod val="75000"/>
                </a:srgbClr>
              </a:solidFill>
            </a:endParaRPr>
          </a:p>
        </p:txBody>
      </p:sp>
    </p:spTree>
    <p:extLst>
      <p:ext uri="{BB962C8B-B14F-4D97-AF65-F5344CB8AC3E}">
        <p14:creationId xmlns:p14="http://schemas.microsoft.com/office/powerpoint/2010/main" xmlns="" val="5892364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Buddy Check</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23" t="5952" r="3217" b="23425"/>
          <a:stretch/>
        </p:blipFill>
        <p:spPr>
          <a:xfrm>
            <a:off x="362495" y="2133600"/>
            <a:ext cx="8387777" cy="32004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48</a:t>
            </a:fld>
            <a:endParaRPr lang="en-US" dirty="0">
              <a:solidFill>
                <a:srgbClr val="0F6FC6">
                  <a:lumMod val="75000"/>
                </a:srgbClr>
              </a:solidFill>
            </a:endParaRPr>
          </a:p>
        </p:txBody>
      </p:sp>
    </p:spTree>
    <p:extLst>
      <p:ext uri="{BB962C8B-B14F-4D97-AF65-F5344CB8AC3E}">
        <p14:creationId xmlns:p14="http://schemas.microsoft.com/office/powerpoint/2010/main" xmlns="" val="16164726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latin typeface="Times New Roman" panose="02020603050405020304" pitchFamily="18" charset="0"/>
              <a:cs typeface="Times New Roman" panose="02020603050405020304" pitchFamily="18" charset="0"/>
            </a:endParaRPr>
          </a:p>
          <a:p>
            <a:pPr marL="0" indent="0" algn="ctr">
              <a:buNone/>
            </a:pPr>
            <a:endParaRPr lang="en-US" sz="2400" dirty="0" smtClean="0">
              <a:latin typeface="Times New Roman" panose="02020603050405020304" pitchFamily="18" charset="0"/>
              <a:cs typeface="Times New Roman" panose="02020603050405020304" pitchFamily="18" charset="0"/>
            </a:endParaRPr>
          </a:p>
          <a:p>
            <a:pPr marL="0" indent="0" algn="ctr">
              <a:buNone/>
            </a:pPr>
            <a:r>
              <a:rPr lang="en-US" sz="4800" dirty="0" smtClean="0">
                <a:latin typeface="Times New Roman" panose="02020603050405020304" pitchFamily="18" charset="0"/>
                <a:cs typeface="Times New Roman" panose="02020603050405020304" pitchFamily="18" charset="0"/>
              </a:rPr>
              <a:t>SUICIDE PREVENTION</a:t>
            </a:r>
            <a:endParaRPr lang="en-US" sz="48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49</a:t>
            </a:fld>
            <a:endParaRPr lang="en-US" dirty="0">
              <a:solidFill>
                <a:srgbClr val="0F6FC6">
                  <a:lumMod val="75000"/>
                </a:srgbClr>
              </a:solidFill>
            </a:endParaRPr>
          </a:p>
        </p:txBody>
      </p:sp>
    </p:spTree>
    <p:extLst>
      <p:ext uri="{BB962C8B-B14F-4D97-AF65-F5344CB8AC3E}">
        <p14:creationId xmlns:p14="http://schemas.microsoft.com/office/powerpoint/2010/main" xmlns="" val="2865239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sp>
        <p:nvSpPr>
          <p:cNvPr id="7" name="Content Placeholder 6"/>
          <p:cNvSpPr>
            <a:spLocks noGrp="1"/>
          </p:cNvSpPr>
          <p:nvPr>
            <p:ph idx="1"/>
          </p:nvPr>
        </p:nvSpPr>
        <p:spPr>
          <a:xfrm>
            <a:off x="838200" y="1828800"/>
            <a:ext cx="7848600" cy="4389120"/>
          </a:xfrm>
        </p:spPr>
        <p:txBody>
          <a:bodyPr>
            <a:normAutofit lnSpcReduction="10000"/>
          </a:bodyPr>
          <a:lstStyle/>
          <a:p>
            <a:pPr marL="0" indent="0">
              <a:buNone/>
            </a:pPr>
            <a:r>
              <a:rPr lang="en-US" sz="2400" dirty="0" smtClean="0">
                <a:latin typeface="Arial" panose="020B0604020202020204" pitchFamily="34" charset="0"/>
                <a:cs typeface="Arial" panose="020B0604020202020204" pitchFamily="34" charset="0"/>
              </a:rPr>
              <a:t>What Causes Stress?</a:t>
            </a:r>
          </a:p>
          <a:p>
            <a:pPr marL="0" indent="0">
              <a:buNone/>
            </a:pPr>
            <a:r>
              <a:rPr lang="en-US" sz="2000" dirty="0" smtClean="0">
                <a:latin typeface="Arial" panose="020B0604020202020204" pitchFamily="34" charset="0"/>
                <a:cs typeface="Arial" panose="020B0604020202020204" pitchFamily="34" charset="0"/>
              </a:rPr>
              <a:t>Most people are affected at some point by one or more common, completely normal life stressors, such as money, relationships, illness, or significant loss.</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However, negative events are not the only source of stress.  There are times that even  positive events can be stressful, such as graduating from school, getting a new job, a promotion, or a challenging new assignment, or having a new baby.</a:t>
            </a:r>
          </a:p>
          <a:p>
            <a:pPr marL="0" indent="0">
              <a:buNone/>
            </a:pP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At moderate levels, stress enhances performance and health.  It can push you to become the very best at whatever it is you are doing.</a:t>
            </a:r>
            <a:endParaRPr lang="en-US" sz="2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a:t>
            </a:fld>
            <a:endParaRPr lang="en-US" dirty="0">
              <a:solidFill>
                <a:srgbClr val="0F6FC6">
                  <a:lumMod val="75000"/>
                </a:srgbClr>
              </a:solidFill>
            </a:endParaRPr>
          </a:p>
        </p:txBody>
      </p:sp>
    </p:spTree>
    <p:extLst>
      <p:ext uri="{BB962C8B-B14F-4D97-AF65-F5344CB8AC3E}">
        <p14:creationId xmlns:p14="http://schemas.microsoft.com/office/powerpoint/2010/main" xmlns="" val="42294728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49" t="17787" r="733" b="11322"/>
          <a:stretch/>
        </p:blipFill>
        <p:spPr>
          <a:xfrm>
            <a:off x="304800" y="1981200"/>
            <a:ext cx="8534399" cy="36576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50</a:t>
            </a:fld>
            <a:endParaRPr lang="en-US" dirty="0">
              <a:solidFill>
                <a:srgbClr val="0F6FC6">
                  <a:lumMod val="75000"/>
                </a:srgbClr>
              </a:solidFill>
            </a:endParaRPr>
          </a:p>
        </p:txBody>
      </p:sp>
    </p:spTree>
    <p:extLst>
      <p:ext uri="{BB962C8B-B14F-4D97-AF65-F5344CB8AC3E}">
        <p14:creationId xmlns:p14="http://schemas.microsoft.com/office/powerpoint/2010/main" xmlns="" val="3396788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462" t="17787" r="53875" b="36818"/>
          <a:stretch/>
        </p:blipFill>
        <p:spPr>
          <a:xfrm>
            <a:off x="838200" y="1828800"/>
            <a:ext cx="7696200" cy="4549171"/>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51</a:t>
            </a:fld>
            <a:endParaRPr lang="en-US" dirty="0">
              <a:solidFill>
                <a:srgbClr val="0F6FC6">
                  <a:lumMod val="75000"/>
                </a:srgbClr>
              </a:solidFill>
            </a:endParaRPr>
          </a:p>
        </p:txBody>
      </p:sp>
    </p:spTree>
    <p:extLst>
      <p:ext uri="{BB962C8B-B14F-4D97-AF65-F5344CB8AC3E}">
        <p14:creationId xmlns:p14="http://schemas.microsoft.com/office/powerpoint/2010/main" xmlns="" val="695407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882" t="17787" r="50361" b="56406"/>
          <a:stretch/>
        </p:blipFill>
        <p:spPr>
          <a:xfrm>
            <a:off x="533400" y="2514600"/>
            <a:ext cx="7998240" cy="25146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52</a:t>
            </a:fld>
            <a:endParaRPr lang="en-US" dirty="0">
              <a:solidFill>
                <a:srgbClr val="0F6FC6">
                  <a:lumMod val="75000"/>
                </a:srgbClr>
              </a:solidFill>
            </a:endParaRPr>
          </a:p>
        </p:txBody>
      </p:sp>
      <p:sp>
        <p:nvSpPr>
          <p:cNvPr id="7" name="Rectangle 6"/>
          <p:cNvSpPr/>
          <p:nvPr/>
        </p:nvSpPr>
        <p:spPr>
          <a:xfrm>
            <a:off x="8229600" y="2971800"/>
            <a:ext cx="3048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5298956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33127" t="42972" r="33669" b="32154"/>
          <a:stretch/>
        </p:blipFill>
        <p:spPr>
          <a:xfrm>
            <a:off x="990600" y="1981200"/>
            <a:ext cx="6990401" cy="3124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53</a:t>
            </a:fld>
            <a:endParaRPr lang="en-US" dirty="0">
              <a:solidFill>
                <a:srgbClr val="0F6FC6">
                  <a:lumMod val="75000"/>
                </a:srgbClr>
              </a:solidFill>
            </a:endParaRPr>
          </a:p>
        </p:txBody>
      </p:sp>
    </p:spTree>
    <p:extLst>
      <p:ext uri="{BB962C8B-B14F-4D97-AF65-F5344CB8AC3E}">
        <p14:creationId xmlns:p14="http://schemas.microsoft.com/office/powerpoint/2010/main" xmlns="" val="22739164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6821" t="34577" r="29031" b="25625"/>
          <a:stretch/>
        </p:blipFill>
        <p:spPr>
          <a:xfrm>
            <a:off x="762000" y="1905000"/>
            <a:ext cx="7696200" cy="4139132"/>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54</a:t>
            </a:fld>
            <a:endParaRPr lang="en-US" dirty="0">
              <a:solidFill>
                <a:srgbClr val="0F6FC6">
                  <a:lumMod val="75000"/>
                </a:srgbClr>
              </a:solidFill>
            </a:endParaRPr>
          </a:p>
        </p:txBody>
      </p:sp>
    </p:spTree>
    <p:extLst>
      <p:ext uri="{BB962C8B-B14F-4D97-AF65-F5344CB8AC3E}">
        <p14:creationId xmlns:p14="http://schemas.microsoft.com/office/powerpoint/2010/main" xmlns="" val="25058274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2084" t="34887" r="16540" b="21583"/>
          <a:stretch/>
        </p:blipFill>
        <p:spPr>
          <a:xfrm>
            <a:off x="381001" y="2209800"/>
            <a:ext cx="8189794" cy="297179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55</a:t>
            </a:fld>
            <a:endParaRPr lang="en-US" dirty="0">
              <a:solidFill>
                <a:srgbClr val="0F6FC6">
                  <a:lumMod val="75000"/>
                </a:srgbClr>
              </a:solidFill>
            </a:endParaRPr>
          </a:p>
        </p:txBody>
      </p:sp>
    </p:spTree>
    <p:extLst>
      <p:ext uri="{BB962C8B-B14F-4D97-AF65-F5344CB8AC3E}">
        <p14:creationId xmlns:p14="http://schemas.microsoft.com/office/powerpoint/2010/main" xmlns="" val="2493163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97" t="17787" r="56126" b="47064"/>
          <a:stretch/>
        </p:blipFill>
        <p:spPr>
          <a:xfrm>
            <a:off x="533399" y="1524000"/>
            <a:ext cx="5501217" cy="2667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56</a:t>
            </a:fld>
            <a:endParaRPr lang="en-US" dirty="0">
              <a:solidFill>
                <a:srgbClr val="0F6FC6">
                  <a:lumMod val="75000"/>
                </a:srgb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46567" t="23598" r="3582" b="29995"/>
          <a:stretch/>
        </p:blipFill>
        <p:spPr>
          <a:xfrm>
            <a:off x="4419600" y="3352800"/>
            <a:ext cx="4558354" cy="2524836"/>
          </a:xfrm>
          <a:prstGeom prst="rect">
            <a:avLst/>
          </a:prstGeom>
        </p:spPr>
      </p:pic>
    </p:spTree>
    <p:extLst>
      <p:ext uri="{BB962C8B-B14F-4D97-AF65-F5344CB8AC3E}">
        <p14:creationId xmlns:p14="http://schemas.microsoft.com/office/powerpoint/2010/main" xmlns="" val="11686326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32093" t="45459" r="34294" b="40239"/>
          <a:stretch/>
        </p:blipFill>
        <p:spPr>
          <a:xfrm>
            <a:off x="457200" y="2362200"/>
            <a:ext cx="8140146" cy="20574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57</a:t>
            </a:fld>
            <a:endParaRPr lang="en-US" dirty="0">
              <a:solidFill>
                <a:srgbClr val="0F6FC6">
                  <a:lumMod val="75000"/>
                </a:srgbClr>
              </a:solidFill>
            </a:endParaRPr>
          </a:p>
        </p:txBody>
      </p:sp>
    </p:spTree>
    <p:extLst>
      <p:ext uri="{BB962C8B-B14F-4D97-AF65-F5344CB8AC3E}">
        <p14:creationId xmlns:p14="http://schemas.microsoft.com/office/powerpoint/2010/main" xmlns="" val="4968473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31841" t="45459" r="34606" b="36197"/>
          <a:stretch/>
        </p:blipFill>
        <p:spPr>
          <a:xfrm>
            <a:off x="381000" y="2133600"/>
            <a:ext cx="8181813" cy="2667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58</a:t>
            </a:fld>
            <a:endParaRPr lang="en-US" dirty="0">
              <a:solidFill>
                <a:srgbClr val="0F6FC6">
                  <a:lumMod val="75000"/>
                </a:srgbClr>
              </a:solidFill>
            </a:endParaRPr>
          </a:p>
        </p:txBody>
      </p:sp>
    </p:spTree>
    <p:extLst>
      <p:ext uri="{BB962C8B-B14F-4D97-AF65-F5344CB8AC3E}">
        <p14:creationId xmlns:p14="http://schemas.microsoft.com/office/powerpoint/2010/main" xmlns="" val="16385750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31823" t="45459" r="33849" b="38684"/>
          <a:stretch/>
        </p:blipFill>
        <p:spPr>
          <a:xfrm>
            <a:off x="457200" y="2286000"/>
            <a:ext cx="8292351" cy="22860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59</a:t>
            </a:fld>
            <a:endParaRPr lang="en-US" dirty="0">
              <a:solidFill>
                <a:srgbClr val="0F6FC6">
                  <a:lumMod val="75000"/>
                </a:srgbClr>
              </a:solidFill>
            </a:endParaRPr>
          </a:p>
        </p:txBody>
      </p:sp>
    </p:spTree>
    <p:extLst>
      <p:ext uri="{BB962C8B-B14F-4D97-AF65-F5344CB8AC3E}">
        <p14:creationId xmlns:p14="http://schemas.microsoft.com/office/powerpoint/2010/main" xmlns="" val="1795005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57" t="17146" r="12063" b="6155"/>
          <a:stretch/>
        </p:blipFill>
        <p:spPr>
          <a:xfrm>
            <a:off x="533399" y="1828800"/>
            <a:ext cx="8077201" cy="4226888"/>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a:t>
            </a:fld>
            <a:endParaRPr lang="en-US" dirty="0">
              <a:solidFill>
                <a:srgbClr val="0F6FC6">
                  <a:lumMod val="75000"/>
                </a:srgbClr>
              </a:solidFill>
            </a:endParaRPr>
          </a:p>
        </p:txBody>
      </p:sp>
      <p:sp>
        <p:nvSpPr>
          <p:cNvPr id="6" name="Rectangle 5"/>
          <p:cNvSpPr/>
          <p:nvPr/>
        </p:nvSpPr>
        <p:spPr>
          <a:xfrm>
            <a:off x="3858492" y="2133600"/>
            <a:ext cx="3124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78945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31920" t="45148" r="41777" b="44903"/>
          <a:stretch/>
        </p:blipFill>
        <p:spPr>
          <a:xfrm>
            <a:off x="609600" y="2438400"/>
            <a:ext cx="7805610" cy="17526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60</a:t>
            </a:fld>
            <a:endParaRPr lang="en-US" dirty="0">
              <a:solidFill>
                <a:srgbClr val="0F6FC6">
                  <a:lumMod val="75000"/>
                </a:srgbClr>
              </a:solidFill>
            </a:endParaRPr>
          </a:p>
        </p:txBody>
      </p:sp>
    </p:spTree>
    <p:extLst>
      <p:ext uri="{BB962C8B-B14F-4D97-AF65-F5344CB8AC3E}">
        <p14:creationId xmlns:p14="http://schemas.microsoft.com/office/powerpoint/2010/main" xmlns="" val="18993532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9508" t="45459" r="31524" b="33088"/>
          <a:stretch/>
        </p:blipFill>
        <p:spPr>
          <a:xfrm>
            <a:off x="685800" y="2133600"/>
            <a:ext cx="7689572" cy="25146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61</a:t>
            </a:fld>
            <a:endParaRPr lang="en-US" dirty="0">
              <a:solidFill>
                <a:srgbClr val="0F6FC6">
                  <a:lumMod val="75000"/>
                </a:srgbClr>
              </a:solidFill>
            </a:endParaRPr>
          </a:p>
        </p:txBody>
      </p:sp>
    </p:spTree>
    <p:extLst>
      <p:ext uri="{BB962C8B-B14F-4D97-AF65-F5344CB8AC3E}">
        <p14:creationId xmlns:p14="http://schemas.microsoft.com/office/powerpoint/2010/main" xmlns="" val="1669520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30" t="18409" r="46116" b="43037"/>
          <a:stretch/>
        </p:blipFill>
        <p:spPr>
          <a:xfrm>
            <a:off x="457200" y="1524000"/>
            <a:ext cx="6371306" cy="27432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62</a:t>
            </a:fld>
            <a:endParaRPr lang="en-US" dirty="0">
              <a:solidFill>
                <a:srgbClr val="0F6FC6">
                  <a:lumMod val="75000"/>
                </a:srgb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57812" t="26047" r="5157" b="11305"/>
          <a:stretch/>
        </p:blipFill>
        <p:spPr>
          <a:xfrm>
            <a:off x="6324600" y="4114800"/>
            <a:ext cx="2224088" cy="2233473"/>
          </a:xfrm>
          <a:prstGeom prst="rect">
            <a:avLst/>
          </a:prstGeom>
        </p:spPr>
      </p:pic>
    </p:spTree>
    <p:extLst>
      <p:ext uri="{BB962C8B-B14F-4D97-AF65-F5344CB8AC3E}">
        <p14:creationId xmlns:p14="http://schemas.microsoft.com/office/powerpoint/2010/main" xmlns="" val="23104438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00" t="17778" r="53137" b="44978"/>
          <a:stretch/>
        </p:blipFill>
        <p:spPr>
          <a:xfrm>
            <a:off x="588289" y="1905000"/>
            <a:ext cx="7815665" cy="37338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63</a:t>
            </a:fld>
            <a:endParaRPr lang="en-US" dirty="0">
              <a:solidFill>
                <a:srgbClr val="0F6FC6">
                  <a:lumMod val="75000"/>
                </a:srgbClr>
              </a:solidFill>
            </a:endParaRPr>
          </a:p>
        </p:txBody>
      </p:sp>
      <p:sp>
        <p:nvSpPr>
          <p:cNvPr id="3" name="Rectangle 2"/>
          <p:cNvSpPr/>
          <p:nvPr/>
        </p:nvSpPr>
        <p:spPr>
          <a:xfrm>
            <a:off x="2438400" y="2971800"/>
            <a:ext cx="5181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 y="32766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427584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62" t="18093" r="49388" b="38349"/>
          <a:stretch/>
        </p:blipFill>
        <p:spPr>
          <a:xfrm>
            <a:off x="533400" y="1752599"/>
            <a:ext cx="7696200" cy="4007833"/>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64</a:t>
            </a:fld>
            <a:endParaRPr lang="en-US" dirty="0">
              <a:solidFill>
                <a:srgbClr val="0F6FC6">
                  <a:lumMod val="75000"/>
                </a:srgbClr>
              </a:solidFill>
            </a:endParaRPr>
          </a:p>
        </p:txBody>
      </p:sp>
      <p:sp>
        <p:nvSpPr>
          <p:cNvPr id="7" name="Rectangle 6"/>
          <p:cNvSpPr/>
          <p:nvPr/>
        </p:nvSpPr>
        <p:spPr>
          <a:xfrm>
            <a:off x="7543800" y="2133600"/>
            <a:ext cx="6858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113925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1942" t="34822" r="23724" b="31405"/>
          <a:stretch/>
        </p:blipFill>
        <p:spPr>
          <a:xfrm>
            <a:off x="457200" y="1981200"/>
            <a:ext cx="8260932" cy="3048000"/>
          </a:xfrm>
        </p:spPr>
      </p:pic>
      <p:sp>
        <p:nvSpPr>
          <p:cNvPr id="4" name="Footer Placeholder 3"/>
          <p:cNvSpPr>
            <a:spLocks noGrp="1"/>
          </p:cNvSpPr>
          <p:nvPr>
            <p:ph type="ftr" sz="quarter" idx="4294967295"/>
          </p:nvPr>
        </p:nvSpPr>
        <p:spPr>
          <a:xfrm>
            <a:off x="381000" y="6324600"/>
            <a:ext cx="3352800" cy="365125"/>
          </a:xfrm>
          <a:prstGeom prst="rect">
            <a:avLst/>
          </a:prstGeom>
        </p:spPr>
        <p:txBody>
          <a:bodyPr/>
          <a:lstStyle/>
          <a:p>
            <a:r>
              <a:rPr lang="en-US" smtClean="0">
                <a:solidFill>
                  <a:srgbClr val="0F6FC6">
                    <a:lumMod val="75000"/>
                  </a:srgbClr>
                </a:solidFill>
              </a:rPr>
              <a:t>USCG AUX Training Directorate</a:t>
            </a:r>
            <a:endParaRPr lang="en-US" dirty="0">
              <a:solidFill>
                <a:srgbClr val="0F6FC6">
                  <a:lumMod val="75000"/>
                </a:srgbClr>
              </a:solidFill>
            </a:endParaRPr>
          </a:p>
        </p:txBody>
      </p:sp>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65</a:t>
            </a:fld>
            <a:endParaRPr lang="en-US" dirty="0">
              <a:solidFill>
                <a:srgbClr val="0F6FC6">
                  <a:lumMod val="75000"/>
                </a:srgbClr>
              </a:solidFill>
            </a:endParaRPr>
          </a:p>
        </p:txBody>
      </p:sp>
    </p:spTree>
    <p:extLst>
      <p:ext uri="{BB962C8B-B14F-4D97-AF65-F5344CB8AC3E}">
        <p14:creationId xmlns:p14="http://schemas.microsoft.com/office/powerpoint/2010/main" xmlns="" val="22064896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2299" t="34822" r="27267" b="27617"/>
          <a:stretch/>
        </p:blipFill>
        <p:spPr>
          <a:xfrm>
            <a:off x="533400" y="1981200"/>
            <a:ext cx="8040410" cy="355691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66</a:t>
            </a:fld>
            <a:endParaRPr lang="en-US" dirty="0">
              <a:solidFill>
                <a:srgbClr val="0F6FC6">
                  <a:lumMod val="75000"/>
                </a:srgbClr>
              </a:solidFill>
            </a:endParaRPr>
          </a:p>
        </p:txBody>
      </p:sp>
    </p:spTree>
    <p:extLst>
      <p:ext uri="{BB962C8B-B14F-4D97-AF65-F5344CB8AC3E}">
        <p14:creationId xmlns:p14="http://schemas.microsoft.com/office/powerpoint/2010/main" xmlns="" val="856193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1896" t="35137" r="26118" b="42768"/>
          <a:stretch/>
        </p:blipFill>
        <p:spPr>
          <a:xfrm>
            <a:off x="533399" y="2286000"/>
            <a:ext cx="8141427" cy="20574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67</a:t>
            </a:fld>
            <a:endParaRPr lang="en-US" dirty="0">
              <a:solidFill>
                <a:srgbClr val="0F6FC6">
                  <a:lumMod val="75000"/>
                </a:srgbClr>
              </a:solidFill>
            </a:endParaRPr>
          </a:p>
        </p:txBody>
      </p:sp>
    </p:spTree>
    <p:extLst>
      <p:ext uri="{BB962C8B-B14F-4D97-AF65-F5344CB8AC3E}">
        <p14:creationId xmlns:p14="http://schemas.microsoft.com/office/powerpoint/2010/main" xmlns="" val="4286928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89" t="17778" r="56146" b="25724"/>
          <a:stretch/>
        </p:blipFill>
        <p:spPr>
          <a:xfrm>
            <a:off x="762000" y="1524000"/>
            <a:ext cx="5943600" cy="4625671"/>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68</a:t>
            </a:fld>
            <a:endParaRPr lang="en-US" dirty="0">
              <a:solidFill>
                <a:srgbClr val="0F6FC6">
                  <a:lumMod val="75000"/>
                </a:srgbClr>
              </a:solidFill>
            </a:endParaRPr>
          </a:p>
        </p:txBody>
      </p:sp>
    </p:spTree>
    <p:extLst>
      <p:ext uri="{BB962C8B-B14F-4D97-AF65-F5344CB8AC3E}">
        <p14:creationId xmlns:p14="http://schemas.microsoft.com/office/powerpoint/2010/main" xmlns="" val="40730815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01" t="18093" r="50891" b="51606"/>
          <a:stretch/>
        </p:blipFill>
        <p:spPr>
          <a:xfrm>
            <a:off x="533400" y="1676400"/>
            <a:ext cx="7812083" cy="28956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69</a:t>
            </a:fld>
            <a:endParaRPr lang="en-US" dirty="0">
              <a:solidFill>
                <a:srgbClr val="0F6FC6">
                  <a:lumMod val="75000"/>
                </a:srgb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21060" t="71023" r="20455" b="8081"/>
          <a:stretch/>
        </p:blipFill>
        <p:spPr>
          <a:xfrm>
            <a:off x="1918855" y="4786745"/>
            <a:ext cx="5347854" cy="1136073"/>
          </a:xfrm>
          <a:prstGeom prst="rect">
            <a:avLst/>
          </a:prstGeom>
        </p:spPr>
      </p:pic>
    </p:spTree>
    <p:extLst>
      <p:ext uri="{BB962C8B-B14F-4D97-AF65-F5344CB8AC3E}">
        <p14:creationId xmlns:p14="http://schemas.microsoft.com/office/powerpoint/2010/main" xmlns="" val="3866034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t="304" b="1738"/>
          <a:stretch/>
        </p:blipFill>
        <p:spPr>
          <a:xfrm>
            <a:off x="566838" y="1828800"/>
            <a:ext cx="8119962" cy="438912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a:t>
            </a:fld>
            <a:endParaRPr lang="en-US" dirty="0">
              <a:solidFill>
                <a:srgbClr val="0F6FC6">
                  <a:lumMod val="75000"/>
                </a:srgbClr>
              </a:solidFill>
            </a:endParaRPr>
          </a:p>
        </p:txBody>
      </p:sp>
    </p:spTree>
    <p:extLst>
      <p:ext uri="{BB962C8B-B14F-4D97-AF65-F5344CB8AC3E}">
        <p14:creationId xmlns:p14="http://schemas.microsoft.com/office/powerpoint/2010/main" xmlns="" val="13676034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6924" t="40503" r="27582" b="34878"/>
          <a:stretch/>
        </p:blipFill>
        <p:spPr>
          <a:xfrm>
            <a:off x="457200" y="2133600"/>
            <a:ext cx="8038120" cy="25908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70</a:t>
            </a:fld>
            <a:endParaRPr lang="en-US" dirty="0">
              <a:solidFill>
                <a:srgbClr val="0F6FC6">
                  <a:lumMod val="75000"/>
                </a:srgbClr>
              </a:solidFill>
            </a:endParaRPr>
          </a:p>
        </p:txBody>
      </p:sp>
    </p:spTree>
    <p:extLst>
      <p:ext uri="{BB962C8B-B14F-4D97-AF65-F5344CB8AC3E}">
        <p14:creationId xmlns:p14="http://schemas.microsoft.com/office/powerpoint/2010/main" xmlns="" val="17994547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89" t="18093" r="47701" b="36771"/>
          <a:stretch/>
        </p:blipFill>
        <p:spPr>
          <a:xfrm>
            <a:off x="609600" y="1524000"/>
            <a:ext cx="7696200" cy="4002022"/>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71</a:t>
            </a:fld>
            <a:endParaRPr lang="en-US" dirty="0">
              <a:solidFill>
                <a:srgbClr val="0F6FC6">
                  <a:lumMod val="75000"/>
                </a:srgb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21061" t="72297" r="20303" b="7063"/>
          <a:stretch/>
        </p:blipFill>
        <p:spPr>
          <a:xfrm>
            <a:off x="1925781" y="5382491"/>
            <a:ext cx="5361709" cy="1122218"/>
          </a:xfrm>
          <a:prstGeom prst="rect">
            <a:avLst/>
          </a:prstGeom>
        </p:spPr>
      </p:pic>
    </p:spTree>
    <p:extLst>
      <p:ext uri="{BB962C8B-B14F-4D97-AF65-F5344CB8AC3E}">
        <p14:creationId xmlns:p14="http://schemas.microsoft.com/office/powerpoint/2010/main" xmlns="" val="4286928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55" t="17778" r="49202" b="43056"/>
          <a:stretch/>
        </p:blipFill>
        <p:spPr>
          <a:xfrm>
            <a:off x="685800" y="1600200"/>
            <a:ext cx="7620000" cy="3541401"/>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72</a:t>
            </a:fld>
            <a:endParaRPr lang="en-US" dirty="0">
              <a:solidFill>
                <a:srgbClr val="0F6FC6">
                  <a:lumMod val="75000"/>
                </a:srgb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21363" t="72027" r="20758" b="7347"/>
          <a:stretch/>
        </p:blipFill>
        <p:spPr>
          <a:xfrm>
            <a:off x="1988127" y="5257800"/>
            <a:ext cx="5292436" cy="1122218"/>
          </a:xfrm>
          <a:prstGeom prst="rect">
            <a:avLst/>
          </a:prstGeom>
        </p:spPr>
      </p:pic>
    </p:spTree>
    <p:extLst>
      <p:ext uri="{BB962C8B-B14F-4D97-AF65-F5344CB8AC3E}">
        <p14:creationId xmlns:p14="http://schemas.microsoft.com/office/powerpoint/2010/main" xmlns="" val="40730815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5679" t="26299" r="16148" b="29512"/>
          <a:stretch/>
        </p:blipFill>
        <p:spPr>
          <a:xfrm>
            <a:off x="381000" y="1828800"/>
            <a:ext cx="8298181" cy="32004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73</a:t>
            </a:fld>
            <a:endParaRPr lang="en-US" dirty="0">
              <a:solidFill>
                <a:srgbClr val="0F6FC6">
                  <a:lumMod val="75000"/>
                </a:srgbClr>
              </a:solidFill>
            </a:endParaRPr>
          </a:p>
        </p:txBody>
      </p:sp>
    </p:spTree>
    <p:extLst>
      <p:ext uri="{BB962C8B-B14F-4D97-AF65-F5344CB8AC3E}">
        <p14:creationId xmlns:p14="http://schemas.microsoft.com/office/powerpoint/2010/main" xmlns="" val="38660344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61" t="18094" r="1133" b="28565"/>
          <a:stretch/>
        </p:blipFill>
        <p:spPr>
          <a:xfrm>
            <a:off x="228600" y="2057400"/>
            <a:ext cx="8456843" cy="274319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74</a:t>
            </a:fld>
            <a:endParaRPr lang="en-US" dirty="0">
              <a:solidFill>
                <a:srgbClr val="0F6FC6">
                  <a:lumMod val="75000"/>
                </a:srgbClr>
              </a:solidFill>
            </a:endParaRPr>
          </a:p>
        </p:txBody>
      </p:sp>
    </p:spTree>
    <p:extLst>
      <p:ext uri="{BB962C8B-B14F-4D97-AF65-F5344CB8AC3E}">
        <p14:creationId xmlns:p14="http://schemas.microsoft.com/office/powerpoint/2010/main" xmlns="" val="17994547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7013" t="13358" r="26747" b="20675"/>
          <a:stretch/>
        </p:blipFill>
        <p:spPr>
          <a:xfrm>
            <a:off x="1676400" y="1524000"/>
            <a:ext cx="6248400" cy="456613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75</a:t>
            </a:fld>
            <a:endParaRPr lang="en-US" dirty="0">
              <a:solidFill>
                <a:srgbClr val="0F6FC6">
                  <a:lumMod val="75000"/>
                </a:srgbClr>
              </a:solidFill>
            </a:endParaRPr>
          </a:p>
        </p:txBody>
      </p:sp>
    </p:spTree>
    <p:extLst>
      <p:ext uri="{BB962C8B-B14F-4D97-AF65-F5344CB8AC3E}">
        <p14:creationId xmlns:p14="http://schemas.microsoft.com/office/powerpoint/2010/main" xmlns="" val="4286928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7125" t="13673" r="39107" b="17518"/>
          <a:stretch/>
        </p:blipFill>
        <p:spPr>
          <a:xfrm>
            <a:off x="2438400" y="1524000"/>
            <a:ext cx="4800600" cy="4714101"/>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76</a:t>
            </a:fld>
            <a:endParaRPr lang="en-US" dirty="0">
              <a:solidFill>
                <a:srgbClr val="0F6FC6">
                  <a:lumMod val="75000"/>
                </a:srgbClr>
              </a:solidFill>
            </a:endParaRPr>
          </a:p>
        </p:txBody>
      </p:sp>
    </p:spTree>
    <p:extLst>
      <p:ext uri="{BB962C8B-B14F-4D97-AF65-F5344CB8AC3E}">
        <p14:creationId xmlns:p14="http://schemas.microsoft.com/office/powerpoint/2010/main" xmlns="" val="26526969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17178" t="13358" r="39911" b="21621"/>
          <a:stretch/>
        </p:blipFill>
        <p:spPr>
          <a:xfrm>
            <a:off x="2286000" y="1447800"/>
            <a:ext cx="4953000" cy="468036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77</a:t>
            </a:fld>
            <a:endParaRPr lang="en-US" dirty="0">
              <a:solidFill>
                <a:srgbClr val="0F6FC6">
                  <a:lumMod val="75000"/>
                </a:srgbClr>
              </a:solidFill>
            </a:endParaRPr>
          </a:p>
        </p:txBody>
      </p:sp>
    </p:spTree>
    <p:extLst>
      <p:ext uri="{BB962C8B-B14F-4D97-AF65-F5344CB8AC3E}">
        <p14:creationId xmlns:p14="http://schemas.microsoft.com/office/powerpoint/2010/main" xmlns="" val="40730815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772" t="18093" r="53326" b="53500"/>
          <a:stretch/>
        </p:blipFill>
        <p:spPr>
          <a:xfrm>
            <a:off x="609600" y="1905000"/>
            <a:ext cx="7882464" cy="28956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78</a:t>
            </a:fld>
            <a:endParaRPr lang="en-US" dirty="0">
              <a:solidFill>
                <a:srgbClr val="0F6FC6">
                  <a:lumMod val="75000"/>
                </a:srgbClr>
              </a:solidFill>
            </a:endParaRPr>
          </a:p>
        </p:txBody>
      </p:sp>
    </p:spTree>
    <p:extLst>
      <p:ext uri="{BB962C8B-B14F-4D97-AF65-F5344CB8AC3E}">
        <p14:creationId xmlns:p14="http://schemas.microsoft.com/office/powerpoint/2010/main" xmlns="" val="38660344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695" t="17777" r="56734" b="45294"/>
          <a:stretch/>
        </p:blipFill>
        <p:spPr>
          <a:xfrm>
            <a:off x="685800" y="1752600"/>
            <a:ext cx="7696200" cy="398431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79</a:t>
            </a:fld>
            <a:endParaRPr lang="en-US" dirty="0">
              <a:solidFill>
                <a:srgbClr val="0F6FC6">
                  <a:lumMod val="75000"/>
                </a:srgbClr>
              </a:solidFill>
            </a:endParaRPr>
          </a:p>
        </p:txBody>
      </p:sp>
    </p:spTree>
    <p:extLst>
      <p:ext uri="{BB962C8B-B14F-4D97-AF65-F5344CB8AC3E}">
        <p14:creationId xmlns:p14="http://schemas.microsoft.com/office/powerpoint/2010/main" xmlns="" val="1799454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615424" y="1828801"/>
            <a:ext cx="7995176" cy="434340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8</a:t>
            </a:fld>
            <a:endParaRPr lang="en-US" dirty="0">
              <a:solidFill>
                <a:srgbClr val="0F6FC6">
                  <a:lumMod val="75000"/>
                </a:srgbClr>
              </a:solidFill>
            </a:endParaRPr>
          </a:p>
        </p:txBody>
      </p:sp>
    </p:spTree>
    <p:extLst>
      <p:ext uri="{BB962C8B-B14F-4D97-AF65-F5344CB8AC3E}">
        <p14:creationId xmlns:p14="http://schemas.microsoft.com/office/powerpoint/2010/main" xmlns="" val="32222450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550" t="17777" r="39641" b="48134"/>
          <a:stretch/>
        </p:blipFill>
        <p:spPr>
          <a:xfrm>
            <a:off x="381000" y="1905000"/>
            <a:ext cx="8327669" cy="2819399"/>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80</a:t>
            </a:fld>
            <a:endParaRPr lang="en-US" dirty="0">
              <a:solidFill>
                <a:srgbClr val="0F6FC6">
                  <a:lumMod val="75000"/>
                </a:srgbClr>
              </a:solidFill>
            </a:endParaRPr>
          </a:p>
        </p:txBody>
      </p:sp>
    </p:spTree>
    <p:extLst>
      <p:ext uri="{BB962C8B-B14F-4D97-AF65-F5344CB8AC3E}">
        <p14:creationId xmlns:p14="http://schemas.microsoft.com/office/powerpoint/2010/main" xmlns="" val="26280198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Suicide Prevention</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2317" t="4410" r="8569" b="10236"/>
          <a:stretch/>
        </p:blipFill>
        <p:spPr>
          <a:xfrm>
            <a:off x="914400" y="1447800"/>
            <a:ext cx="7162800" cy="4951834"/>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81</a:t>
            </a:fld>
            <a:endParaRPr lang="en-US" dirty="0">
              <a:solidFill>
                <a:srgbClr val="0F6FC6">
                  <a:lumMod val="75000"/>
                </a:srgbClr>
              </a:solidFill>
            </a:endParaRPr>
          </a:p>
        </p:txBody>
      </p:sp>
    </p:spTree>
    <p:extLst>
      <p:ext uri="{BB962C8B-B14F-4D97-AF65-F5344CB8AC3E}">
        <p14:creationId xmlns:p14="http://schemas.microsoft.com/office/powerpoint/2010/main" xmlns="" val="38408163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Completed Training Attestation</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b="1" dirty="0" smtClean="0">
                <a:solidFill>
                  <a:srgbClr val="FF0000"/>
                </a:solidFill>
              </a:rPr>
              <a:t>Coast Guard Core Values</a:t>
            </a:r>
            <a:endParaRPr lang="en-US" sz="2000" b="1" dirty="0" smtClean="0">
              <a:solidFill>
                <a:srgbClr val="FF0000"/>
              </a:solidFill>
            </a:endParaRPr>
          </a:p>
          <a:p>
            <a:r>
              <a:rPr lang="en-US" sz="2000" b="1" dirty="0" smtClean="0"/>
              <a:t>Honor</a:t>
            </a:r>
          </a:p>
          <a:p>
            <a:pPr lvl="1"/>
            <a:r>
              <a:rPr lang="en-US" sz="1800" dirty="0"/>
              <a:t>Integrity is our standard.  </a:t>
            </a:r>
            <a:r>
              <a:rPr lang="en-US" sz="1800" dirty="0" smtClean="0"/>
              <a:t>We </a:t>
            </a:r>
            <a:r>
              <a:rPr lang="en-US" sz="1800" dirty="0"/>
              <a:t>demonstrate uncompromising ethical conduct and moral behavior in all of our actions.  </a:t>
            </a:r>
            <a:r>
              <a:rPr lang="en-US" sz="1800" dirty="0" smtClean="0"/>
              <a:t>We </a:t>
            </a:r>
            <a:r>
              <a:rPr lang="en-US" sz="1800" dirty="0"/>
              <a:t>are loyal and accountable to the public trust</a:t>
            </a:r>
            <a:r>
              <a:rPr lang="en-US" sz="1800" dirty="0" smtClean="0"/>
              <a:t>.”</a:t>
            </a:r>
          </a:p>
          <a:p>
            <a:r>
              <a:rPr lang="en-US" sz="2000" b="1" dirty="0" smtClean="0"/>
              <a:t>Respect</a:t>
            </a:r>
          </a:p>
          <a:p>
            <a:pPr lvl="1"/>
            <a:r>
              <a:rPr lang="en-US" sz="1800" dirty="0" smtClean="0"/>
              <a:t>We </a:t>
            </a:r>
            <a:r>
              <a:rPr lang="en-US" sz="1800" dirty="0"/>
              <a:t>value our diverse workforce.  We treat each other with fairness, dignity, and compassion.  We encourage creativity through empowerment.  We work as a team</a:t>
            </a:r>
            <a:endParaRPr lang="en-US" sz="1800" dirty="0" smtClean="0"/>
          </a:p>
          <a:p>
            <a:r>
              <a:rPr lang="en-US" sz="2000" b="1" dirty="0" smtClean="0"/>
              <a:t>Devotion to Duty</a:t>
            </a:r>
          </a:p>
          <a:p>
            <a:pPr lvl="1"/>
            <a:r>
              <a:rPr lang="en-US" sz="1800" dirty="0"/>
              <a:t>We are professionals, military and civilian, who seek responsibility, accept accountability, and are committed to the successful achievement or our organizational goals.  We exist to serve.  We serve with </a:t>
            </a:r>
            <a:r>
              <a:rPr lang="en-US" sz="1800" dirty="0" smtClean="0"/>
              <a:t>pride.</a:t>
            </a:r>
            <a:endParaRPr lang="en-US" sz="1800" dirty="0"/>
          </a:p>
        </p:txBody>
      </p:sp>
    </p:spTree>
    <p:extLst>
      <p:ext uri="{BB962C8B-B14F-4D97-AF65-F5344CB8AC3E}">
        <p14:creationId xmlns:p14="http://schemas.microsoft.com/office/powerpoint/2010/main" xmlns="" val="8281852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F6FC6">
                    <a:lumMod val="75000"/>
                  </a:srgbClr>
                </a:solidFill>
                <a:latin typeface="Times New Roman" panose="02020603050405020304" pitchFamily="18" charset="0"/>
                <a:cs typeface="Times New Roman" panose="02020603050405020304" pitchFamily="18" charset="0"/>
              </a:rPr>
              <a:t>Stress Management and Personal Resilience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81000" y="1600200"/>
            <a:ext cx="8140520" cy="4442840"/>
          </a:xfrm>
        </p:spPr>
      </p:pic>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9</a:t>
            </a:fld>
            <a:endParaRPr lang="en-US" dirty="0">
              <a:solidFill>
                <a:srgbClr val="0F6FC6">
                  <a:lumMod val="75000"/>
                </a:srgbClr>
              </a:solidFill>
            </a:endParaRPr>
          </a:p>
        </p:txBody>
      </p:sp>
    </p:spTree>
    <p:extLst>
      <p:ext uri="{BB962C8B-B14F-4D97-AF65-F5344CB8AC3E}">
        <p14:creationId xmlns:p14="http://schemas.microsoft.com/office/powerpoint/2010/main" xmlns="" val="10689756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7899</TotalTime>
  <Words>2426</Words>
  <Application>Microsoft Office PowerPoint</Application>
  <PresentationFormat>On-screen Show (4:3)</PresentationFormat>
  <Paragraphs>316</Paragraphs>
  <Slides>82</Slides>
  <Notes>82</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1_Flow</vt:lpstr>
      <vt:lpstr>Building Resilience and Preventing Suicide in the Coast Guard</vt:lpstr>
      <vt:lpstr>Introduction</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Stress Management and Personal Resilience</vt:lpstr>
      <vt:lpstr>Slide 32</vt:lpstr>
      <vt:lpstr>Buddy Check</vt:lpstr>
      <vt:lpstr>Buddy Check</vt:lpstr>
      <vt:lpstr>Buddy Check</vt:lpstr>
      <vt:lpstr>Buddy Check</vt:lpstr>
      <vt:lpstr>Buddy Check</vt:lpstr>
      <vt:lpstr>Buddy Check</vt:lpstr>
      <vt:lpstr>Buddy Check</vt:lpstr>
      <vt:lpstr>Buddy Check</vt:lpstr>
      <vt:lpstr>Buddy Check</vt:lpstr>
      <vt:lpstr>Buddy Check</vt:lpstr>
      <vt:lpstr>Buddy Check</vt:lpstr>
      <vt:lpstr>Buddy Check</vt:lpstr>
      <vt:lpstr>Buddy Check</vt:lpstr>
      <vt:lpstr>Buddy Check</vt:lpstr>
      <vt:lpstr>Buddy Check</vt:lpstr>
      <vt:lpstr>Buddy Check</vt:lpstr>
      <vt:lpstr>Slide 49</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Suicide Prevention</vt:lpstr>
      <vt:lpstr>Completed Training Attestation</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Resilience and Preventing Suicide in the Coast Guard</dc:title>
  <dc:creator>USCG AUX Training Directorate</dc:creator>
  <cp:lastModifiedBy>Amy Seeley</cp:lastModifiedBy>
  <cp:revision>71</cp:revision>
  <dcterms:created xsi:type="dcterms:W3CDTF">2014-12-22T17:13:57Z</dcterms:created>
  <dcterms:modified xsi:type="dcterms:W3CDTF">2015-04-10T01:41:24Z</dcterms:modified>
</cp:coreProperties>
</file>