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320" r:id="rId3"/>
    <p:sldId id="321" r:id="rId4"/>
    <p:sldId id="272" r:id="rId5"/>
    <p:sldId id="273" r:id="rId6"/>
    <p:sldId id="274" r:id="rId7"/>
    <p:sldId id="319" r:id="rId8"/>
    <p:sldId id="318" r:id="rId9"/>
    <p:sldId id="278" r:id="rId10"/>
    <p:sldId id="316" r:id="rId11"/>
    <p:sldId id="317" r:id="rId12"/>
    <p:sldId id="281" r:id="rId13"/>
    <p:sldId id="283" r:id="rId14"/>
    <p:sldId id="284" r:id="rId15"/>
    <p:sldId id="285" r:id="rId16"/>
    <p:sldId id="286" r:id="rId17"/>
    <p:sldId id="287" r:id="rId18"/>
    <p:sldId id="299" r:id="rId19"/>
    <p:sldId id="301" r:id="rId20"/>
    <p:sldId id="288" r:id="rId21"/>
    <p:sldId id="303" r:id="rId22"/>
    <p:sldId id="306" r:id="rId23"/>
    <p:sldId id="304" r:id="rId24"/>
    <p:sldId id="305" r:id="rId25"/>
    <p:sldId id="307" r:id="rId26"/>
    <p:sldId id="308" r:id="rId27"/>
    <p:sldId id="315" r:id="rId28"/>
    <p:sldId id="311" r:id="rId29"/>
    <p:sldId id="322" r:id="rId30"/>
  </p:sldIdLst>
  <p:sldSz cx="9144000" cy="6858000" type="screen4x3"/>
  <p:notesSz cx="7315200" cy="9601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CC4"/>
    <a:srgbClr val="00658E"/>
    <a:srgbClr val="15BCFF"/>
    <a:srgbClr val="062A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33887" autoAdjust="0"/>
  </p:normalViewPr>
  <p:slideViewPr>
    <p:cSldViewPr>
      <p:cViewPr>
        <p:scale>
          <a:sx n="80" d="100"/>
          <a:sy n="80" d="100"/>
        </p:scale>
        <p:origin x="-870" y="1206"/>
      </p:cViewPr>
      <p:guideLst>
        <p:guide orient="horz" pos="2160"/>
        <p:guide pos="2880"/>
      </p:guideLst>
    </p:cSldViewPr>
  </p:slideViewPr>
  <p:outlineViewPr>
    <p:cViewPr>
      <p:scale>
        <a:sx n="33" d="100"/>
        <a:sy n="33" d="100"/>
      </p:scale>
      <p:origin x="48" y="16908"/>
    </p:cViewPr>
  </p:outlineViewPr>
  <p:notesTextViewPr>
    <p:cViewPr>
      <p:scale>
        <a:sx n="100" d="100"/>
        <a:sy n="100" d="100"/>
      </p:scale>
      <p:origin x="0" y="0"/>
    </p:cViewPr>
  </p:notesTextViewPr>
  <p:sorterViewPr>
    <p:cViewPr>
      <p:scale>
        <a:sx n="68" d="100"/>
        <a:sy n="68" d="100"/>
      </p:scale>
      <p:origin x="0" y="0"/>
    </p:cViewPr>
  </p:sorterViewPr>
  <p:notesViewPr>
    <p:cSldViewPr>
      <p:cViewPr varScale="1">
        <p:scale>
          <a:sx n="54" d="100"/>
          <a:sy n="54" d="100"/>
        </p:scale>
        <p:origin x="-2238"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DF94619-4A4D-42F9-8BD1-3CB13C559AFC}" type="datetimeFigureOut">
              <a:rPr lang="en-US" smtClean="0"/>
              <a:pPr/>
              <a:t>4/9/2015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a:t>Reviewed,  DIR-T  USCGAUX</a:t>
            </a:r>
          </a:p>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B6E14DB-5703-46F3-A3B8-CF26D6A488B0}" type="slidenum">
              <a:rPr lang="en-US" smtClean="0"/>
              <a:pPr/>
              <a:t>‹#›</a:t>
            </a:fld>
            <a:endParaRPr lang="en-US"/>
          </a:p>
        </p:txBody>
      </p:sp>
    </p:spTree>
    <p:extLst>
      <p:ext uri="{BB962C8B-B14F-4D97-AF65-F5344CB8AC3E}">
        <p14:creationId xmlns:p14="http://schemas.microsoft.com/office/powerpoint/2010/main" xmlns="" val="25444757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B55FAD4-EDDD-4F00-AF3F-533143579070}" type="datetimeFigureOut">
              <a:rPr lang="en-US" smtClean="0"/>
              <a:pPr/>
              <a:t>4/9/2015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Reviewed, DIR-T USCGAUX</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F8C7A6A-1A05-4A84-8B3F-BC614AFD5B94}" type="slidenum">
              <a:rPr lang="en-US" smtClean="0"/>
              <a:pPr/>
              <a:t>‹#›</a:t>
            </a:fld>
            <a:endParaRPr lang="en-US"/>
          </a:p>
        </p:txBody>
      </p:sp>
    </p:spTree>
    <p:extLst>
      <p:ext uri="{BB962C8B-B14F-4D97-AF65-F5344CB8AC3E}">
        <p14:creationId xmlns:p14="http://schemas.microsoft.com/office/powerpoint/2010/main" xmlns="" val="283507921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hrm.org/Publications/hrmagazine/EditorialContent/Pages/0206cover.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Welcome to the US Coast Guard Auxiliary Civil Rights Training.  </a:t>
            </a:r>
          </a:p>
          <a:p>
            <a:endParaRPr lang="en-US" sz="1300" b="1" dirty="0"/>
          </a:p>
          <a:p>
            <a:r>
              <a:rPr lang="en-US" sz="1300" b="1" dirty="0"/>
              <a:t>Independent Learner Instructions.</a:t>
            </a:r>
          </a:p>
          <a:p>
            <a:endParaRPr lang="en-US" sz="1300" dirty="0"/>
          </a:p>
          <a:p>
            <a:r>
              <a:rPr lang="en-US" sz="1300" dirty="0"/>
              <a:t>This document is derived from the mandatory training of the same name.  It contains both images and narratives regarding the training topic and is provided in a “presenter notes” format.  </a:t>
            </a:r>
            <a:r>
              <a:rPr lang="en-US" sz="1300" dirty="0" smtClean="0"/>
              <a:t> </a:t>
            </a:r>
            <a:endParaRPr lang="en-US" sz="1300" dirty="0"/>
          </a:p>
          <a:p>
            <a:r>
              <a:rPr lang="en-US" sz="1300" dirty="0"/>
              <a:t>As an independent learner you are expected to read all content contained in this document to include both the text within the images and the notes below the image (if any).  Some images do not have notes or are self explanatory</a:t>
            </a:r>
            <a:r>
              <a:rPr lang="en-US" sz="1300"/>
              <a:t>.    </a:t>
            </a:r>
            <a:r>
              <a:rPr lang="en-US" sz="1300" smtClean="0"/>
              <a:t>As </a:t>
            </a:r>
            <a:r>
              <a:rPr lang="en-US" sz="1300" dirty="0"/>
              <a:t>you work through this training material you should keep in mind  that as an independent learner, you are responsible and accountable for learning and understanding the course content.</a:t>
            </a:r>
          </a:p>
          <a:p>
            <a:endParaRPr lang="en-US" sz="1300" dirty="0"/>
          </a:p>
          <a:p>
            <a:pPr indent="-8216"/>
            <a:r>
              <a:rPr lang="en-US" sz="1300" dirty="0"/>
              <a:t>You should also understand its importance to our organization and the execution of our varied missions and be able to apply the knowledge gained through this independent training experience.</a:t>
            </a:r>
          </a:p>
        </p:txBody>
      </p:sp>
      <p:sp>
        <p:nvSpPr>
          <p:cNvPr id="4" name="Slide Number Placeholder 3"/>
          <p:cNvSpPr>
            <a:spLocks noGrp="1"/>
          </p:cNvSpPr>
          <p:nvPr>
            <p:ph type="sldNum" sz="quarter" idx="10"/>
          </p:nvPr>
        </p:nvSpPr>
        <p:spPr/>
        <p:txBody>
          <a:bodyPr/>
          <a:lstStyle/>
          <a:p>
            <a:fld id="{BF8C7A6A-1A05-4A84-8B3F-BC614AFD5B94}"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386927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we learned earlier, the coast guard and the coast guard auxiliary have a very distinct diversity mission.  Driven from the top down, this mission encompasses the following key concepts:</a:t>
            </a:r>
          </a:p>
          <a:p>
            <a:r>
              <a:rPr lang="en-US" sz="1300" dirty="0"/>
              <a:t> </a:t>
            </a:r>
          </a:p>
          <a:p>
            <a:pPr defTabSz="966612">
              <a:defRPr/>
            </a:pPr>
            <a:r>
              <a:rPr lang="en-US" sz="1300" dirty="0"/>
              <a:t>The US Coast Guard’s Auxiliary diversity mission is to build a positive work environment for all personnel. There should be a climate of respect for people of all backgrounds. With multiple backgrounds people can bring new approaches and fresh perspectives to problem-solving. It is with fresh eyes or different approaches that innovation occurs.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10</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5464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There is strength in our differences. All of us have unique differences and it is in self-examination that you determine how you approach this uniqueness. By self-examination you can find your hidden biases and correct those concepts leading to a strong team environment of acceptance and trust. You need to be a part of creating the environment where everyone can succeed and act to promote diversity within your group. When you work as a team your readiness for a mission is at its strongest.</a:t>
            </a:r>
          </a:p>
          <a:p>
            <a:endParaRPr lang="en-US" sz="1300" dirty="0"/>
          </a:p>
          <a:p>
            <a:endParaRPr lang="en-US" sz="1300" dirty="0"/>
          </a:p>
          <a:p>
            <a:r>
              <a:rPr lang="en-US" sz="1300" dirty="0"/>
              <a:t>Diversity for the coast guard and coast guard auxiliary involves</a:t>
            </a:r>
          </a:p>
          <a:p>
            <a:r>
              <a:rPr lang="en-US" sz="1300" dirty="0"/>
              <a:t>:</a:t>
            </a:r>
          </a:p>
          <a:p>
            <a:pPr lvl="0"/>
            <a:r>
              <a:rPr lang="en-US" sz="1300" dirty="0"/>
              <a:t>Recognizing our unique differences</a:t>
            </a:r>
          </a:p>
          <a:p>
            <a:pPr lvl="0"/>
            <a:r>
              <a:rPr lang="en-US" sz="1300" dirty="0"/>
              <a:t>Recognizing how attitudes affect us all</a:t>
            </a:r>
          </a:p>
          <a:p>
            <a:pPr lvl="0"/>
            <a:r>
              <a:rPr lang="en-US" sz="1300" dirty="0"/>
              <a:t>Creating an environment where all can succeed</a:t>
            </a:r>
          </a:p>
          <a:p>
            <a:pPr lvl="0"/>
            <a:r>
              <a:rPr lang="en-US" sz="1300" dirty="0"/>
              <a:t>Developing a strong team environment of acceptance and trust</a:t>
            </a:r>
          </a:p>
          <a:p>
            <a:pPr lvl="0"/>
            <a:r>
              <a:rPr lang="en-US" sz="1300" dirty="0"/>
              <a:t>Acting to promote diversity</a:t>
            </a:r>
          </a:p>
          <a:p>
            <a:r>
              <a:rPr lang="en-US" sz="1300" dirty="0"/>
              <a:t> </a:t>
            </a:r>
          </a:p>
          <a:p>
            <a:r>
              <a:rPr lang="en-US" sz="1300" dirty="0"/>
              <a:t>Most importantly:</a:t>
            </a:r>
          </a:p>
          <a:p>
            <a:r>
              <a:rPr lang="en-US" sz="1300" dirty="0"/>
              <a:t>The Coast Guard considers diversity a matter of readiness.</a:t>
            </a:r>
          </a:p>
          <a:p>
            <a:r>
              <a:rPr lang="en-US" sz="1300" dirty="0"/>
              <a:t> </a:t>
            </a:r>
          </a:p>
          <a:p>
            <a:endParaRPr lang="en-US"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11</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75502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Never forget the United States Coast Guard core values: honor, respect, and devotion to duty. These three work very close together meshing in the way that we would consider gears that mesh together. One fuels the other until when all three are working smoothly you have a very well-oiled Coast Guard team.</a:t>
            </a:r>
          </a:p>
          <a:p>
            <a:endParaRPr lang="en-US"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12</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63773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are trying to increase the size of your flotilla and you hold a large activity to entice people to join your flotilla.  Look at the faces that are appearing on this slide, and think about who you would choose out of this group of people to join your flotilla. As you look at the images, what points about the people are affecting how you view them as potential flotilla members? </a:t>
            </a:r>
          </a:p>
          <a:p>
            <a:endParaRPr lang="en-US" sz="1300" dirty="0"/>
          </a:p>
          <a:p>
            <a:r>
              <a:rPr lang="en-US" sz="1300" dirty="0"/>
              <a:t>Would the fact that several have piercings have a negative impact? Would there age (elderly or very young) or race cause you to mentally place them out of the running? How about their hair (too long, dyed, bald, curly, or gray) would that make you overlook them as a possible flotilla mate? What if they wore glasses would you silently think that they would not be able to see as well as someone else on the boat crew? Does the over use of makeup make the person undesirable to be part of your flotilla? Would you discount the two overweight individuals as being unfit? Personally you think tattooing is ugly, would you discount the young girl with stars on her face? What about religion? Would you let someone who looks like they have an attitude change your mind about letting them join? Would gender play a role in your acceptance? As you look through all these images, did you find yourself eliminating some people based upon a hidden bias?</a:t>
            </a:r>
          </a:p>
          <a:p>
            <a:endParaRPr lang="en-US" sz="1300" dirty="0"/>
          </a:p>
          <a:p>
            <a:r>
              <a:rPr lang="en-US" sz="1300" dirty="0"/>
              <a:t>Is there anyone in this group that according to the Coast Guard Auxiliary Manual that would be prohibited from joining your flotilla? The answer is yes. The young woman with the facial tattoos could not join. She would be excluded based upon the Auxiliary Manual Section 10.C.3.H. which states that visible tattoos on the head or neck are prohibited unless for legitimate medical purposes.</a:t>
            </a:r>
          </a:p>
          <a:p>
            <a:r>
              <a:rPr lang="en-US" sz="1300" dirty="0"/>
              <a:t>Others might have to make modifications based upon the Auxiliary Manual such as removing piercings, trimming their hair, removing excessive makeup, and modifying their religious clothing.</a:t>
            </a:r>
          </a:p>
          <a:p>
            <a:endParaRPr lang="en-US" sz="1300" dirty="0"/>
          </a:p>
          <a:p>
            <a:r>
              <a:rPr lang="en-US" sz="1300" b="1" dirty="0"/>
              <a:t>Additional Instructor Notes: </a:t>
            </a:r>
          </a:p>
          <a:p>
            <a:endParaRPr lang="en-US" sz="1300" b="1" dirty="0"/>
          </a:p>
          <a:p>
            <a:r>
              <a:rPr lang="en-US" sz="1300" dirty="0"/>
              <a:t>A good discussion can be had about our various differences without the "labels" being placed on each individual picture.  For example; the “Race?” label is only used on certain individuals.  All individuals belong to or self-identify with a particular race.  The same applies to color, sex/gender, National origin, Religion (or lack of), etc.  </a:t>
            </a:r>
          </a:p>
          <a:p>
            <a:r>
              <a:rPr lang="en-US" sz="1300" dirty="0"/>
              <a:t> </a:t>
            </a:r>
          </a:p>
          <a:p>
            <a:r>
              <a:rPr lang="en-US" sz="1300" dirty="0"/>
              <a:t>Without the labels, individuals can still reflect upon any personal bias they may have with the limited information portrayed in the various pictures.</a:t>
            </a:r>
          </a:p>
          <a:p>
            <a:r>
              <a:rPr lang="en-US" sz="1300" dirty="0"/>
              <a:t> </a:t>
            </a:r>
          </a:p>
          <a:p>
            <a:r>
              <a:rPr lang="en-US" sz="1300" dirty="0"/>
              <a:t>If a discussion points out the differences, it may be a good time to discuss commonalities, such as family concerns, stability, job security, etc., as well as the common goal of wanting to serve, wanting to be a member of the Coast Guard Auxiliary and wanting to promote its goals and missions.</a:t>
            </a:r>
          </a:p>
          <a:p>
            <a:endParaRPr lang="en-US" sz="1300" dirty="0"/>
          </a:p>
          <a:p>
            <a:endParaRPr lang="en-US" dirty="0" smtClean="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13</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9293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1</a:t>
            </a:r>
          </a:p>
          <a:p>
            <a:r>
              <a:rPr lang="en-US" sz="1300" dirty="0"/>
              <a:t>You and everyone in your flotilla have received a wedding announcement from Julie Fisher, a fellow flotilla member wedding. You notice upon reading the announcement that Julie married Lena Daniels and you are against same-sex marriages. How would you react?  </a:t>
            </a:r>
          </a:p>
          <a:p>
            <a:r>
              <a:rPr lang="en-US" sz="1300" dirty="0"/>
              <a:t>This is clear cut.  There can be no discrimination or harassment of members due to their sexual preference. Any such actions would be contrary to the Commandant’s Anti-Discrimination and Anti-Harassment Policy and may be a violation of law. You do not approve of her lifestyle, but while you work with her within the auxiliary your attitude should never be on display, nor interfere with your assignment or interaction with Julie.</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14</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229884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2</a:t>
            </a:r>
          </a:p>
          <a:p>
            <a:r>
              <a:rPr lang="en-US" sz="1300" dirty="0"/>
              <a:t>At a flotilla meeting, two individuals walked-in and asked to join. Both are disabled, one is blind and one is wheelchair-bound. How you going to respond?</a:t>
            </a:r>
          </a:p>
          <a:p>
            <a:pPr defTabSz="966612">
              <a:defRPr/>
            </a:pPr>
            <a:r>
              <a:rPr lang="en-US" sz="1300" dirty="0"/>
              <a:t>This is clear cut.  All Auxiliarists are expected to eliminate conduct that unreasonably interferes with an individual’s work performance or creates an exclusive, intimidating, offensive, or hostile work environment based on discriminatory factors.  Auxiliarists are expected to promote and exercise professionalism at all times.  Concurrently, Auxiliary enrollees are expected to successfully meet all enrollment eligibility criteria and requirements through their own effort and achievement. Chapter 5 of the Auxiliary Manual states “The Auxiliary may take reasonable steps to accommodate individuals with physical or mental disabilities who desire to participate in Auxiliary events, programs, activities, and PE classes” (e.g., a blind person may have a New Member exam read to them by an Auxiliarist in order to answer the questions). </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15</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225458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3</a:t>
            </a:r>
          </a:p>
          <a:p>
            <a:r>
              <a:rPr lang="en-US" sz="1300" dirty="0"/>
              <a:t>After welcoming both individuals into your flotilla, how could you ensure that they are properly included as members of your flotilla?</a:t>
            </a:r>
          </a:p>
          <a:p>
            <a:r>
              <a:rPr lang="en-US" sz="1300" dirty="0"/>
              <a:t>The flotilla should talk to them about their expectations, limitations, and desires. Then discuss the areas of participation that your flotilla is involved in and find one that they can excel in and benefit your flotilla. There will be jobs that, because of their disability, limit their participation, but there are other jobs where they can excel and fulfill all requirements.</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17197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4</a:t>
            </a:r>
          </a:p>
          <a:p>
            <a:r>
              <a:rPr lang="en-US" sz="1300" dirty="0"/>
              <a:t>Arthur, a new flotilla member, wants to work at qualifying for boat crew. Your flotilla has set up the operational patrols on Saturdays. Saturday was picked because the facility was available on the weekends and those who were boat crew qualified wanted Saturday so it did not interfere with Sunday activities. Arthur’s joining came after the schedule was set. Arthur informs you that he is seventh day Adventist and cannot go out on a Saturday. What should you do? Try to make a reasonable effort to accommodate the member’s request.</a:t>
            </a:r>
          </a:p>
          <a:p>
            <a:endParaRPr lang="en-US" sz="1300" dirty="0"/>
          </a:p>
          <a:p>
            <a:r>
              <a:rPr lang="en-US" sz="1300" dirty="0"/>
              <a:t>If you do not address the issue, the member could file a civil rights complaint. The obvious solution is to make a few patrols on other days, but if it is not possible due to the both the facility availability and crew availability then other flotillas could be approached to arrange a patrol that Arthur could work on. Arthur would still participate and train in his own flotilla.</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72339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5</a:t>
            </a:r>
          </a:p>
          <a:p>
            <a:r>
              <a:rPr lang="en-US" sz="1300" dirty="0"/>
              <a:t>Jacob has joined your flotilla and has become boat crew qualified. For one of your patrols, he shows up for duty and when he exits his car you notice that he is in uniform and wearing a highly decorated yarmulke.</a:t>
            </a:r>
          </a:p>
          <a:p>
            <a:r>
              <a:rPr lang="en-US" sz="1300" dirty="0"/>
              <a:t>You welcome him and then ask him if he has brought a yarmulke with him that will meet the axillary manual rules.  If he was not aware of the rules, you must explain them.  You should ask if he has a plain yarmulke with him.  You should check to see if it fits beneath his uniform head gear.</a:t>
            </a:r>
          </a:p>
          <a:p>
            <a:r>
              <a:rPr lang="en-US" sz="1300" dirty="0"/>
              <a:t> </a:t>
            </a:r>
          </a:p>
          <a:p>
            <a:r>
              <a:rPr lang="en-US" sz="1300" dirty="0"/>
              <a:t>Auxiliary manual 10.C.3.R states that religious head gear:</a:t>
            </a:r>
          </a:p>
          <a:p>
            <a:pPr lvl="1"/>
            <a:r>
              <a:rPr lang="en-US" sz="1300" dirty="0"/>
              <a:t>Must be black or match the hair color</a:t>
            </a:r>
          </a:p>
          <a:p>
            <a:pPr lvl="1"/>
            <a:r>
              <a:rPr lang="en-US" sz="1300" dirty="0"/>
              <a:t>Cannot bear any writing, symbols, or pictures </a:t>
            </a:r>
          </a:p>
          <a:p>
            <a:pPr lvl="1"/>
            <a:r>
              <a:rPr lang="en-US" sz="1300" dirty="0"/>
              <a:t>Must be a style that can be completely covered by, and not interfere with, the wearing or appearance of any uniform head gear</a:t>
            </a:r>
          </a:p>
          <a:p>
            <a:pPr lvl="1"/>
            <a:r>
              <a:rPr lang="en-US" sz="1300" dirty="0"/>
              <a:t>Cannot cover any portion of face or auxiliary head gear</a:t>
            </a:r>
          </a:p>
        </p:txBody>
      </p:sp>
      <p:sp>
        <p:nvSpPr>
          <p:cNvPr id="4" name="Slide Number Placeholder 3"/>
          <p:cNvSpPr>
            <a:spLocks noGrp="1"/>
          </p:cNvSpPr>
          <p:nvPr>
            <p:ph type="sldNum" sz="quarter" idx="10"/>
          </p:nvPr>
        </p:nvSpPr>
        <p:spPr/>
        <p:txBody>
          <a:bodyPr/>
          <a:lstStyle/>
          <a:p>
            <a:fld id="{BF8C7A6A-1A05-4A84-8B3F-BC614AFD5B94}"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346461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6</a:t>
            </a:r>
          </a:p>
          <a:p>
            <a:r>
              <a:rPr lang="en-US" sz="1300" dirty="0"/>
              <a:t>Wayne seems to be refusing to allow woman to join his boat crew.  What should you do? This could escalate to a complaint being filed, and it requires proper investigation and validation of the concern prior to communicating it to Wayne.</a:t>
            </a:r>
          </a:p>
          <a:p>
            <a:endParaRPr lang="en-US" sz="1300" dirty="0"/>
          </a:p>
          <a:p>
            <a:r>
              <a:rPr lang="en-US" sz="1300" dirty="0"/>
              <a:t>You should explain to him what his behavior is communicating to others.  If there is a misunderstanding, then clarification should be straightforward.  If actions are intentionally discriminatory, then he should be advised of such and that notification will be made up the chain of leadership.</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413268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Commandant of the United States Coast Guard has created an equal opportunity policy statement.  It should be read in its entirety, but note that there are two paragraphs that we have highlighted.  First, “everyone should expect and demand the opportunity to work, develop and achieve his or her full potential whether serving as a member on active duty, drilling reserve, civilian employee, or auxiliary volunteer.”  Second, “I expect every member of our workforce at all levels to respect their shipmates, treat them fairly and equally, and hold those that do not demonstrate these values accountable.”</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333611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Scenario 7</a:t>
            </a:r>
          </a:p>
          <a:p>
            <a:r>
              <a:rPr lang="en-US" sz="1300" dirty="0"/>
              <a:t>Truthfully examine your attitude to see if there was hidden bias.  You should be always very meticulous when writing down the results and findings.  With good notes you can verify that it was the results you were judging.  An unqualified crew member could possibly create a situation where instead of saving the victim, you have now another victim to worry about.  Instead of adding to the solution, they would add to the problem.  There are several relevant and applicable references to help guide and support such an assessment (Auxiliary Manual sections 5.P.2. And 8.A.3., and Auxiliary Operations Policy Manual section 1.L.)</a:t>
            </a:r>
          </a:p>
          <a:p>
            <a:r>
              <a:rPr lang="en-US" sz="1300" dirty="0"/>
              <a:t>You could schedule training with another flotilla member and then reschedule another qualification exam with another examiner that does not know the results and get a second opinion.</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749444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will be conflicts. The Coast Guard Auxiliary has outlined how civil right complaints must be handled. This is outlined in Chapter 7 of the Coast Guard auxiliary manual.  Read this chapter to learn more.</a:t>
            </a:r>
          </a:p>
        </p:txBody>
      </p:sp>
      <p:sp>
        <p:nvSpPr>
          <p:cNvPr id="4" name="Slide Number Placeholder 3"/>
          <p:cNvSpPr>
            <a:spLocks noGrp="1"/>
          </p:cNvSpPr>
          <p:nvPr>
            <p:ph type="sldNum" sz="quarter" idx="10"/>
          </p:nvPr>
        </p:nvSpPr>
        <p:spPr/>
        <p:txBody>
          <a:bodyPr/>
          <a:lstStyle/>
          <a:p>
            <a:fld id="{BF8C7A6A-1A05-4A84-8B3F-BC614AFD5B9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52625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filing an auxiliary civil rights complaint, it must be filed informally in writing. There is no official form to fill out. The written complaint is given to the auxiliary’s FC or to another higher auxiliary elected leader when appropriate. The complaint must be filed within 45 days of the alleged incident. The Coast Guard Auxiliary recognizes electronic mail submission as satisfying the requirement of a written complaint.</a:t>
            </a:r>
          </a:p>
        </p:txBody>
      </p:sp>
      <p:sp>
        <p:nvSpPr>
          <p:cNvPr id="4" name="Slide Number Placeholder 3"/>
          <p:cNvSpPr>
            <a:spLocks noGrp="1"/>
          </p:cNvSpPr>
          <p:nvPr>
            <p:ph type="sldNum" sz="quarter" idx="10"/>
          </p:nvPr>
        </p:nvSpPr>
        <p:spPr/>
        <p:txBody>
          <a:bodyPr/>
          <a:lstStyle/>
          <a:p>
            <a:fld id="{BF8C7A6A-1A05-4A84-8B3F-BC614AFD5B9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337184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requirements of an Auxiliary civil rights complaint includes: </a:t>
            </a:r>
          </a:p>
          <a:p>
            <a:pPr defTabSz="966612">
              <a:defRPr/>
            </a:pPr>
            <a:endParaRPr lang="en-US" sz="1300" dirty="0"/>
          </a:p>
          <a:p>
            <a:pPr defTabSz="966612">
              <a:defRPr/>
            </a:pPr>
            <a:r>
              <a:rPr lang="en-US" sz="1300" dirty="0"/>
              <a:t>The complainant’s full name, the complainant’s auxiliary member ID number, the date of the incident, a statement indicating the complainants wish to file the informal complaint of discrimination, and a brief summary of the nature of the complaint.</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5563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All auxiliary civil rights complaints should be resolved at the lowest organizational level. </a:t>
            </a:r>
          </a:p>
          <a:p>
            <a:pPr defTabSz="966612">
              <a:defRPr/>
            </a:pPr>
            <a:endParaRPr lang="en-US" sz="1300" dirty="0"/>
          </a:p>
          <a:p>
            <a:pPr defTabSz="966612">
              <a:defRPr/>
            </a:pPr>
            <a:r>
              <a:rPr lang="en-US" sz="1300" dirty="0"/>
              <a:t>Once filed the FC has 15 days to resolve the complaint. During these 15 days the FC or other officer will make separate contact with both the complainant and the alleged offender.  The FC will facilitate communication between the complaint and the alleged offender for resolution of the complaint. If the complaint is resolved, the FC will keep the written complaint and the agreed resolution on file at the flotilla for one year.</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94048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the Auxiliarist's civil rights complaint is unresolved, the inquiry shall be conducted by the appropriate Coast Guard Auxiliary Civil Rights Coordinator. All the material should be forwarded to the Civil Rights Coordinator and a meeting arranged between the complainant and the Civil Rights Coordinator. The Coast Guard Auxiliary Civil Rights Coordinator has 30 days to investigate and determine if the complaint can be resolved.</a:t>
            </a:r>
          </a:p>
        </p:txBody>
      </p:sp>
      <p:sp>
        <p:nvSpPr>
          <p:cNvPr id="4" name="Slide Number Placeholder 3"/>
          <p:cNvSpPr>
            <a:spLocks noGrp="1"/>
          </p:cNvSpPr>
          <p:nvPr>
            <p:ph type="sldNum" sz="quarter" idx="10"/>
          </p:nvPr>
        </p:nvSpPr>
        <p:spPr/>
        <p:txBody>
          <a:bodyPr/>
          <a:lstStyle/>
          <a:p>
            <a:fld id="{BF8C7A6A-1A05-4A84-8B3F-BC614AFD5B94}"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226672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There is an alternative approach to filing the complaint. Anyone can file their complaint directly to the Coast Guard Auxiliary Civil Rights Coordinator. All the time frames remain the same; 45 days to file from the date of the incident and the civil rights coordinator has 30 days to investigate and respond. For the appropriate procedure for an alternate approach see the Auxiliary Manual, Section 7.D.4.C.</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88596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 what is the Auxiliarist's role in civil rights? The Auxiliarist should always be aware of the organization’s diversity and be aware of any conflicts or potential conflicts that could exist within your group. You should embrace the provisions of the Coast Guard’s diversity antidiscrimination anti-harassment and equal opportunity policy statements. By accepting the policy statements and exemplifying the Coast Guard’s core values, you will be an Auxiliarist that the U.S. Coast Guard will be proud to embrace.</a:t>
            </a:r>
          </a:p>
          <a:p>
            <a:r>
              <a:rPr lang="en-US" sz="1300" dirty="0"/>
              <a:t>Whether you play a leadership role or are part of the general membership, your example should lead others in accepting diversity and maintaining individual civil rights.</a:t>
            </a:r>
          </a:p>
        </p:txBody>
      </p:sp>
      <p:sp>
        <p:nvSpPr>
          <p:cNvPr id="4" name="Slide Number Placeholder 3"/>
          <p:cNvSpPr>
            <a:spLocks noGrp="1"/>
          </p:cNvSpPr>
          <p:nvPr>
            <p:ph type="sldNum" sz="quarter" idx="10"/>
          </p:nvPr>
        </p:nvSpPr>
        <p:spPr/>
        <p:txBody>
          <a:bodyPr/>
          <a:lstStyle/>
          <a:p>
            <a:fld id="{BF8C7A6A-1A05-4A84-8B3F-BC614AFD5B94}"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conclusion, by accepting individuals’ diversity and honoring their opinions we become better allies. By definition, being allies mean working together to accomplish great things. By creating an acronym of the word allies, we can state methods that will lead to us becoming better Auxiliarist. </a:t>
            </a:r>
          </a:p>
          <a:p>
            <a:endParaRPr lang="en-US"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28</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49651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mandatory training that you have just completed is reflective of the </a:t>
            </a:r>
            <a:r>
              <a:rPr lang="en-US" sz="1100" b="1" i="1" dirty="0"/>
              <a:t>Core Values of the U.S. Coast Guard </a:t>
            </a:r>
            <a:r>
              <a:rPr lang="en-US" sz="1100" dirty="0"/>
              <a:t>and </a:t>
            </a:r>
            <a:r>
              <a:rPr lang="en-US" sz="1100" b="1" i="1" dirty="0"/>
              <a:t>Coast Guard Auxiliary</a:t>
            </a:r>
            <a:r>
              <a:rPr lang="en-US" sz="1100" dirty="0"/>
              <a:t>.  As a member of this organization, you have taken an oath to uphold those Core Values.  In order to receive completion credit for this training, please read, understand, &amp; sign this document.  Once completed,  keep a copy for your records and provide a copy to the appropriate member of your flotilla leadership.</a:t>
            </a:r>
          </a:p>
          <a:p>
            <a:endParaRPr lang="en-US" sz="1100" dirty="0"/>
          </a:p>
          <a:p>
            <a:r>
              <a:rPr lang="en-US" sz="1100" dirty="0"/>
              <a:t>In regards to this training module:  </a:t>
            </a:r>
            <a:r>
              <a:rPr lang="en-US" sz="1100" b="1" u="sng" dirty="0"/>
              <a:t>Civil Rights Awareness</a:t>
            </a:r>
            <a:r>
              <a:rPr lang="en-US" sz="1100" b="1" dirty="0"/>
              <a:t>,  </a:t>
            </a:r>
            <a:r>
              <a:rPr lang="en-US" sz="1100" dirty="0"/>
              <a:t>with code:  </a:t>
            </a:r>
            <a:r>
              <a:rPr lang="en-US" sz="1100" b="1" u="sng" dirty="0"/>
              <a:t>CRA</a:t>
            </a:r>
            <a:r>
              <a:rPr lang="en-US" sz="1100" b="1" dirty="0"/>
              <a:t>, </a:t>
            </a:r>
          </a:p>
          <a:p>
            <a:endParaRPr lang="en-US" sz="1100" dirty="0"/>
          </a:p>
          <a:p>
            <a:r>
              <a:rPr lang="en-US" sz="1100" dirty="0"/>
              <a:t>I,________________________________, as member of District_____ Division____ Flotilla______   agree that I have read and understand the contents of this training course as indicated by my checking the box below.</a:t>
            </a:r>
          </a:p>
          <a:p>
            <a:endParaRPr lang="en-US" sz="1100" b="1" dirty="0"/>
          </a:p>
          <a:p>
            <a:pPr marL="653249" lvl="1" indent="-178158">
              <a:buFont typeface="Wingdings" panose="05000000000000000000" pitchFamily="2" charset="2"/>
              <a:buChar char="q"/>
            </a:pPr>
            <a:r>
              <a:rPr lang="en-US" sz="1100" dirty="0"/>
              <a:t>I have thoroughly read and understand the contents of this training course   (place check mark in box)</a:t>
            </a:r>
          </a:p>
          <a:p>
            <a:pPr marL="653249" lvl="1" indent="-178158">
              <a:buFont typeface="Wingdings" panose="05000000000000000000" pitchFamily="2" charset="2"/>
              <a:buChar char="q"/>
            </a:pPr>
            <a:endParaRPr lang="en-US" sz="1100" dirty="0"/>
          </a:p>
          <a:p>
            <a:endParaRPr lang="en-US" sz="1100" dirty="0"/>
          </a:p>
          <a:p>
            <a:r>
              <a:rPr lang="en-US" sz="1100" dirty="0"/>
              <a:t>Signature:__________________________________  Member ID:_______________________   </a:t>
            </a:r>
          </a:p>
          <a:p>
            <a:endParaRPr lang="en-US" sz="1100" dirty="0"/>
          </a:p>
          <a:p>
            <a:r>
              <a:rPr lang="en-US" sz="1100" dirty="0"/>
              <a:t>Date:_____________</a:t>
            </a:r>
          </a:p>
        </p:txBody>
      </p:sp>
      <p:sp>
        <p:nvSpPr>
          <p:cNvPr id="4" name="Footer Placeholder 3"/>
          <p:cNvSpPr>
            <a:spLocks noGrp="1"/>
          </p:cNvSpPr>
          <p:nvPr>
            <p:ph type="ftr" sz="quarter" idx="10"/>
          </p:nvPr>
        </p:nvSpPr>
        <p:spPr/>
        <p:txBody>
          <a:bodyPr/>
          <a:lstStyle/>
          <a:p>
            <a:pPr>
              <a:defRPr/>
            </a:pPr>
            <a:r>
              <a:rPr lang="en-US" dirty="0" smtClean="0"/>
              <a:t>Reviewed,  DIR-T  USCGAUX</a:t>
            </a:r>
            <a:endParaRPr lang="en-US" dirty="0"/>
          </a:p>
        </p:txBody>
      </p:sp>
      <p:sp>
        <p:nvSpPr>
          <p:cNvPr id="5" name="Slide Number Placeholder 4"/>
          <p:cNvSpPr>
            <a:spLocks noGrp="1"/>
          </p:cNvSpPr>
          <p:nvPr>
            <p:ph type="sldNum" sz="quarter" idx="11"/>
          </p:nvPr>
        </p:nvSpPr>
        <p:spPr/>
        <p:txBody>
          <a:bodyPr/>
          <a:lstStyle/>
          <a:p>
            <a:pPr>
              <a:defRPr/>
            </a:pPr>
            <a:fld id="{6AE41BD5-D5F2-9441-98EB-9786F3D70338}" type="slidenum">
              <a:rPr lang="en-US" smtClean="0"/>
              <a:pPr>
                <a:defRPr/>
              </a:pPr>
              <a:t>29</a:t>
            </a:fld>
            <a:endParaRPr lang="en-US"/>
          </a:p>
        </p:txBody>
      </p:sp>
    </p:spTree>
    <p:extLst>
      <p:ext uri="{BB962C8B-B14F-4D97-AF65-F5344CB8AC3E}">
        <p14:creationId xmlns:p14="http://schemas.microsoft.com/office/powerpoint/2010/main" xmlns="" val="199317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Commandant of the United States Coast Guard also states in an anti-discrimination and anti-harassment policy statement that, “We will do this by creating climates and work environments that promote inclusion, equity, and respect.”</a:t>
            </a:r>
          </a:p>
          <a:p>
            <a:pPr defTabSz="966612">
              <a:defRPr/>
            </a:pPr>
            <a:endParaRPr lang="en-US" sz="1300" dirty="0"/>
          </a:p>
          <a:p>
            <a:pPr defTabSz="966612">
              <a:defRPr/>
            </a:pPr>
            <a:r>
              <a:rPr lang="en-US" sz="1300" dirty="0"/>
              <a:t>We will do this by creating command climates and work environments that promote inclusion, equity and respect.  Every member of the workforce should be familiar with the coast guard equal opportunity and the "EEO" policies and should take proactive measures to prevent all forms of discrimination and harassment.  We must eliminate conduct that unreasonably interferes with an individual's work performance or creates an intimidating, offensive, or hostile work environment on the basis of an individual's race, color, religion, sex, sexual orientation, national origin, age, disability, marital status, parental status, political affiliation, engagement in any protected EEO activity or any other basis protected by law.</a:t>
            </a:r>
          </a:p>
          <a:p>
            <a:endParaRPr lang="en-US" dirty="0"/>
          </a:p>
        </p:txBody>
      </p:sp>
      <p:sp>
        <p:nvSpPr>
          <p:cNvPr id="4" name="Slide Number Placeholder 3"/>
          <p:cNvSpPr>
            <a:spLocks noGrp="1"/>
          </p:cNvSpPr>
          <p:nvPr>
            <p:ph type="sldNum" sz="quarter" idx="10"/>
          </p:nvPr>
        </p:nvSpPr>
        <p:spPr/>
        <p:txBody>
          <a:bodyPr/>
          <a:lstStyle/>
          <a:p>
            <a:fld id="{BF8C7A6A-1A05-4A84-8B3F-BC614AFD5B94}"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202617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Civil rights are very important to the auxiliary.  We understand the many ways people are different and how this affects our leadership and our membership and their responsibilities to one another.</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4</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338636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What are civil rights?</a:t>
            </a:r>
          </a:p>
          <a:p>
            <a:r>
              <a:rPr lang="en-US" sz="1300" dirty="0"/>
              <a:t> </a:t>
            </a:r>
          </a:p>
          <a:p>
            <a:r>
              <a:rPr lang="en-US" sz="1300" dirty="0"/>
              <a:t>Civil rights are those rights that are conferred to people based on the laws and in the Auxiliary Manual. There are several constitutional laws that outline how people should be protected and this is the statutes of race, color, religion, sex, age, national origin and disability. There are also laws that protect additional statutes such as: sexual orientation, marital status, parental status, political affiliation, and genetic information.</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5</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13996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the office of Minority Health and Health Resources and Administration, there is a quote which states “Each person is representative of a mixture of cultures and experiences”…</a:t>
            </a:r>
          </a:p>
          <a:p>
            <a:r>
              <a:rPr lang="en-US" sz="1300" dirty="0"/>
              <a:t> </a:t>
            </a:r>
          </a:p>
          <a:p>
            <a:r>
              <a:rPr lang="en-US" sz="1300" dirty="0"/>
              <a:t>This mixture of cultures and experiences is unique to everyone; therefore, each one of us is different from the other. It is in these differences that we find seeds of discrimination.</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6</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53623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r>
              <a:rPr lang="en-US" sz="1300" dirty="0"/>
              <a:t>Let's explore some definitions related to civil rights.</a:t>
            </a:r>
          </a:p>
          <a:p>
            <a:endParaRPr lang="en-US" sz="1300" dirty="0"/>
          </a:p>
          <a:p>
            <a:r>
              <a:rPr lang="en-US" sz="1300" dirty="0"/>
              <a:t>There are several definitions that we need to understand in civil rights. A stereotype is when you see a group of people as different based upon some belief image or distorted truth.  A stereotype could be that all blondes have diminished intelligence.</a:t>
            </a:r>
          </a:p>
          <a:p>
            <a:endParaRPr lang="en-US" sz="1300" dirty="0"/>
          </a:p>
          <a:p>
            <a:r>
              <a:rPr lang="en-US" sz="1300" dirty="0"/>
              <a:t>Prejudice is another word that comes into play in civil rights. A prejudice is when you have an attitude about a group or individual. This is similar to a stereotype but a prejudice is where you adjust your dealings with an individual or sometimes a group solely based upon an opinion or developed attitude.</a:t>
            </a:r>
          </a:p>
          <a:p>
            <a:endParaRPr lang="en-US" sz="1300" dirty="0"/>
          </a:p>
          <a:p>
            <a:r>
              <a:rPr lang="en-US" sz="1300" dirty="0"/>
              <a:t>Discrimination is the behavior that you display when you treat people unequally based upon the prejudice or stereotype that you hold. </a:t>
            </a:r>
            <a:endParaRPr lang="en-US" dirty="0" smtClean="0"/>
          </a:p>
          <a:p>
            <a:endParaRPr lang="en-US" sz="1300" dirty="0"/>
          </a:p>
          <a:p>
            <a:r>
              <a:rPr lang="en-US" sz="1300" dirty="0"/>
              <a:t> </a:t>
            </a:r>
          </a:p>
          <a:p>
            <a:r>
              <a:rPr lang="en-US" sz="1300" dirty="0"/>
              <a:t>The first is a stereotype.  A stereotype is exaggerated belief image or distorted truth about a person or group of persons.  It is a generalization with no individual differences.</a:t>
            </a:r>
          </a:p>
          <a:p>
            <a:r>
              <a:rPr lang="en-US" sz="1300" dirty="0"/>
              <a:t> </a:t>
            </a:r>
          </a:p>
          <a:p>
            <a:r>
              <a:rPr lang="en-US" sz="1300" dirty="0"/>
              <a:t>A widely held but fixed and oversimplified image or idea of a particular type of person or thing</a:t>
            </a:r>
          </a:p>
          <a:p>
            <a:r>
              <a:rPr lang="en-US" sz="1300" dirty="0"/>
              <a:t>Stereotypes are qualities assigned to groups of people related to their race, nationality and sexual orientation, to name a few. Because they generalize groups of people in manners that lead to discrimination and ignore the diversity within groups, stereotypes should be avoided.</a:t>
            </a:r>
          </a:p>
          <a:p>
            <a:r>
              <a:rPr lang="en-US" sz="1300" dirty="0"/>
              <a:t> </a:t>
            </a:r>
          </a:p>
          <a:p>
            <a:r>
              <a:rPr lang="en-US" sz="1300" dirty="0"/>
              <a:t>Some common stereotypes are: "the dumb blonde", the nerd (brilliant but antisocial with poor </a:t>
            </a:r>
            <a:r>
              <a:rPr lang="en-US" sz="1300" dirty="0" err="1"/>
              <a:t>hygene</a:t>
            </a:r>
            <a:r>
              <a:rPr lang="en-US" sz="1300" dirty="0"/>
              <a:t> and only drinks MT Dew), all redheads have fiery tempers, all tall young men must be basketball players, ....  There are many other stereotypes and often people appear to fit the stereotype image, but that is the exception of the rule.  I am sure we all know plenty of smart blondes and nerds with some good social skills that bathe regularly..,</a:t>
            </a:r>
          </a:p>
          <a:p>
            <a:r>
              <a:rPr lang="en-US" sz="1300" dirty="0"/>
              <a:t> </a:t>
            </a:r>
          </a:p>
          <a:p>
            <a:r>
              <a:rPr lang="en-US" sz="1300" dirty="0"/>
              <a:t>Another important concept is Prejudice.  Prejudice is a preconceived attitude or opinion or prejudgment about a group or its individual members either favorable or unfavorable..  </a:t>
            </a:r>
          </a:p>
          <a:p>
            <a:r>
              <a:rPr lang="en-US" sz="1300" dirty="0"/>
              <a:t> </a:t>
            </a:r>
          </a:p>
          <a:p>
            <a:r>
              <a:rPr lang="en-US" sz="1300" dirty="0"/>
              <a:t>Often the  opinion or feeling is formed beforehand or without knowledge, thought, or reason.</a:t>
            </a:r>
          </a:p>
          <a:p>
            <a:r>
              <a:rPr lang="en-US" sz="1300" dirty="0"/>
              <a:t>These unreasonable feelings, opinions, or attitudes, are often of a hostile nature, regarding a racial, religious, or national group. </a:t>
            </a:r>
          </a:p>
          <a:p>
            <a:r>
              <a:rPr lang="en-US" sz="1300" dirty="0"/>
              <a:t> </a:t>
            </a:r>
          </a:p>
          <a:p>
            <a:r>
              <a:rPr lang="en-US" sz="1300" dirty="0"/>
              <a:t>Prejudiced is based on stereotypes.  </a:t>
            </a:r>
          </a:p>
          <a:p>
            <a:r>
              <a:rPr lang="en-US" sz="1300" dirty="0"/>
              <a:t> </a:t>
            </a:r>
          </a:p>
          <a:p>
            <a:r>
              <a:rPr lang="en-US" sz="1300" dirty="0"/>
              <a:t>Some examples of prejudice statements:  Never trust a (fill in the group name).   old people are dangerous drivers, anybody with a southern accent is probably an uneducated hick,  </a:t>
            </a:r>
          </a:p>
          <a:p>
            <a:r>
              <a:rPr lang="en-US" sz="1300" dirty="0"/>
              <a:t> </a:t>
            </a:r>
          </a:p>
          <a:p>
            <a:r>
              <a:rPr lang="en-US" sz="1300" dirty="0"/>
              <a:t>Discrimination.  This is defined as behavior that treats people unequally because of the group they belong to. it often begins with negative stereotypes and prejudices.</a:t>
            </a:r>
          </a:p>
          <a:p>
            <a:r>
              <a:rPr lang="en-US" sz="1300" dirty="0"/>
              <a:t> </a:t>
            </a:r>
          </a:p>
          <a:p>
            <a:r>
              <a:rPr lang="en-US" sz="1300" dirty="0"/>
              <a:t>Some examples of discrimination: employer offering lower wages to a woman for the same job has a higher paid man.  A woman is fired because she is pregnant.  The bank refusing to loan money to a house buyer because the house he wants to buy is in a bad neighborhood.</a:t>
            </a:r>
          </a:p>
          <a:p>
            <a:endParaRPr lang="en-US"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7</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27947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is another element that influences discrimination.</a:t>
            </a:r>
          </a:p>
          <a:p>
            <a:endParaRPr lang="en-US" dirty="0" smtClean="0"/>
          </a:p>
          <a:p>
            <a:r>
              <a:rPr lang="en-US" dirty="0" smtClean="0"/>
              <a:t>The term biased is used to refer to the favoritism of one side or person over another. It is biased when you have to make a fair decision between the two</a:t>
            </a:r>
          </a:p>
          <a:p>
            <a:endParaRPr lang="en-US" dirty="0" smtClean="0"/>
          </a:p>
          <a:p>
            <a:r>
              <a:rPr lang="en-US" dirty="0" smtClean="0"/>
              <a:t>It is the inclination or prejudice against or for person or group in a way that is considered to be unfair.</a:t>
            </a:r>
          </a:p>
          <a:p>
            <a:endParaRPr lang="en-US" dirty="0" smtClean="0"/>
          </a:p>
          <a:p>
            <a:pPr defTabSz="966612">
              <a:defRPr/>
            </a:pPr>
            <a:r>
              <a:rPr lang="en-US" sz="1300" dirty="0"/>
              <a:t>Bias is when you have the inclination to use these stereotypes or prejudices in a way that would be unfair.  For example, you date only blonds because you believe they are sexier, you hire only high school students who play in the band because everyone knows that they are the better students, or you ride your motorcycle with others who own Harleys because Harleys are the best. Culture tends to perpetuate bias.  Advertisements tend to use sex to sell. The models are all young, attractive and dressed provocatively. Cologne ads have even gone so far as to depict that wearing specific cologne will guarantee you luck in your sex life. We watch enough of these ads and we began to get an idea of what a group of people are like or what a product should deliver. These act as hidden biases.  A hidden bias occurs when you show a preference towards a group but are unaware of why you selected them. It is said that 70% of hidden biases are directed at African Americans, the elderly, the disabled and the overweight*. If you listen to several news reports nightly, it has been suggested that the overweight can’t help themselves, have no control, and are not smart enough to lose weight.  Did you hear the hidden biases being perpetrated in those statements?</a:t>
            </a:r>
          </a:p>
          <a:p>
            <a:pPr defTabSz="966612">
              <a:defRPr/>
            </a:pPr>
            <a:endParaRPr lang="en-US" sz="1300" dirty="0"/>
          </a:p>
          <a:p>
            <a:pPr defTabSz="966612">
              <a:defRPr/>
            </a:pPr>
            <a:r>
              <a:rPr lang="en-US" sz="1300" dirty="0"/>
              <a:t>*Source:  Babcock, Pamela. Detecting Hidden Bias. </a:t>
            </a:r>
            <a:r>
              <a:rPr lang="en-US" sz="1300" i="1" dirty="0"/>
              <a:t>HR Magazine.  </a:t>
            </a:r>
            <a:r>
              <a:rPr lang="en-US" sz="1300" dirty="0"/>
              <a:t>Society for Human Resource Management, Feb. 2006. Web. 18 Jul. 2013. </a:t>
            </a:r>
            <a:r>
              <a:rPr lang="en-US" b="0" dirty="0" smtClean="0">
                <a:hlinkClick r:id="rId3"/>
              </a:rPr>
              <a:t>http://www.shrm.org/Publications/hrmagazine/EditorialContent/Pages/0206cover.aspx</a:t>
            </a:r>
            <a:endParaRPr lang="en-US" sz="1300" i="1" dirty="0"/>
          </a:p>
          <a:p>
            <a:pPr defTabSz="966612">
              <a:defRPr/>
            </a:pPr>
            <a:endParaRPr lang="en-US" sz="1300" b="1" i="1" dirty="0"/>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8</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182507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sum up what we have just said, stereotypes, prejudice, and bias may lead into discrimination or harassment. </a:t>
            </a:r>
          </a:p>
          <a:p>
            <a:endParaRPr lang="en-US" sz="1300" dirty="0"/>
          </a:p>
          <a:p>
            <a:r>
              <a:rPr lang="en-US" sz="1300" dirty="0"/>
              <a:t>According to the Chapter 7.D.3.a, any Auxiliarist who believes they have been victims of, or subjected to, discrimination or discriminatory treatment within the Auxiliary because of recognized constitutionally protected status such as race, color, religion, sex, age, national origin, or disability have the right to file a complaint. </a:t>
            </a:r>
          </a:p>
        </p:txBody>
      </p:sp>
      <p:sp>
        <p:nvSpPr>
          <p:cNvPr id="4" name="Slide Number Placeholder 3"/>
          <p:cNvSpPr>
            <a:spLocks noGrp="1"/>
          </p:cNvSpPr>
          <p:nvPr>
            <p:ph type="sldNum" sz="quarter" idx="10"/>
          </p:nvPr>
        </p:nvSpPr>
        <p:spPr/>
        <p:txBody>
          <a:bodyPr/>
          <a:lstStyle/>
          <a:p>
            <a:pPr>
              <a:defRPr/>
            </a:pPr>
            <a:fld id="{F07A99D4-FC9D-4648-B224-69F37D44315E}" type="slidenum">
              <a:rPr lang="en-US" smtClean="0"/>
              <a:pPr>
                <a:defRPr/>
              </a:pPr>
              <a:t>9</a:t>
            </a:fld>
            <a:endParaRPr lang="en-US"/>
          </a:p>
        </p:txBody>
      </p:sp>
      <p:sp>
        <p:nvSpPr>
          <p:cNvPr id="5" name="Footer Placeholder 4"/>
          <p:cNvSpPr>
            <a:spLocks noGrp="1"/>
          </p:cNvSpPr>
          <p:nvPr>
            <p:ph type="ftr" sz="quarter" idx="11"/>
          </p:nvPr>
        </p:nvSpPr>
        <p:spPr/>
        <p:txBody>
          <a:bodyPr/>
          <a:lstStyle/>
          <a:p>
            <a:r>
              <a:rPr lang="en-US" smtClean="0"/>
              <a:t>Reviewed, DIR-T USCGAUX</a:t>
            </a:r>
            <a:endParaRPr lang="en-US" dirty="0"/>
          </a:p>
        </p:txBody>
      </p:sp>
    </p:spTree>
    <p:extLst>
      <p:ext uri="{BB962C8B-B14F-4D97-AF65-F5344CB8AC3E}">
        <p14:creationId xmlns:p14="http://schemas.microsoft.com/office/powerpoint/2010/main" xmlns="" val="2055735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bodyPr>
          <a:lstStyle>
            <a:lvl1pPr algn="r" rtl="0">
              <a:spcBef>
                <a:spcPct val="0"/>
              </a:spcBef>
              <a:buNone/>
              <a:defRPr sz="5600" b="1" cap="none" spc="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b="1" i="1">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7" name="Slide Number Placeholder 26"/>
          <p:cNvSpPr>
            <a:spLocks noGrp="1"/>
          </p:cNvSpPr>
          <p:nvPr>
            <p:ph type="sldNum" sz="quarter" idx="12"/>
          </p:nvPr>
        </p:nvSpPr>
        <p:spPr/>
        <p:txBody>
          <a:bodyPr/>
          <a:lstStyle/>
          <a:p>
            <a:fld id="{1DE98E46-9EF5-48BE-B7A8-22E55D1843B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94176" y="4572000"/>
            <a:ext cx="1747763" cy="174539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704088"/>
            <a:ext cx="7391400" cy="819912"/>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38200" y="1935480"/>
            <a:ext cx="7848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DE98E46-9EF5-48BE-B7A8-22E55D1843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1DE98E46-9EF5-48BE-B7A8-22E55D1843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704088"/>
            <a:ext cx="7391400" cy="81991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935480"/>
            <a:ext cx="7848600" cy="43891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76E79E23-AC90-4876-9737-42B0C479B86A}"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extLst>
      <p:ext uri="{BB962C8B-B14F-4D97-AF65-F5344CB8AC3E}">
        <p14:creationId xmlns:p14="http://schemas.microsoft.com/office/powerpoint/2010/main" xmlns="" val="213125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726" y="704088"/>
            <a:ext cx="7496074" cy="896112"/>
          </a:xfrm>
          <a:prstGeom prst="rect">
            <a:avLst/>
          </a:prstGeom>
        </p:spPr>
        <p:txBody>
          <a:bodyPr/>
          <a:lstStyle>
            <a:lvl1pPr>
              <a:defRPr sz="4800">
                <a:solidFill>
                  <a:schemeClr val="accent1">
                    <a:lumMod val="75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838200" y="1935480"/>
            <a:ext cx="7848600" cy="4389120"/>
          </a:xfrm>
          <a:prstGeom prst="rect">
            <a:avLst/>
          </a:prstGeom>
        </p:spPr>
        <p:txBody>
          <a:bodyPr>
            <a:normAutofit/>
          </a:bodyPr>
          <a:lstStyle>
            <a:lvl1pPr>
              <a:buClr>
                <a:schemeClr val="accent1">
                  <a:lumMod val="75000"/>
                </a:schemeClr>
              </a:buClr>
              <a:defRPr sz="3200">
                <a:solidFill>
                  <a:srgbClr val="062A4A"/>
                </a:solidFill>
                <a:latin typeface="+mj-lt"/>
              </a:defRPr>
            </a:lvl1pPr>
            <a:lvl2pPr>
              <a:buClr>
                <a:schemeClr val="accent1">
                  <a:lumMod val="75000"/>
                </a:schemeClr>
              </a:buClr>
              <a:defRPr sz="3200">
                <a:solidFill>
                  <a:srgbClr val="062A4A"/>
                </a:solidFill>
                <a:latin typeface="+mj-lt"/>
              </a:defRPr>
            </a:lvl2pPr>
            <a:lvl3pPr>
              <a:buClr>
                <a:schemeClr val="accent1">
                  <a:lumMod val="75000"/>
                </a:schemeClr>
              </a:buClr>
              <a:defRPr sz="2800">
                <a:solidFill>
                  <a:srgbClr val="062A4A"/>
                </a:solidFill>
                <a:latin typeface="+mj-lt"/>
              </a:defRPr>
            </a:lvl3pPr>
            <a:lvl4pPr>
              <a:buClr>
                <a:schemeClr val="accent1">
                  <a:lumMod val="75000"/>
                </a:schemeClr>
              </a:buClr>
              <a:defRPr sz="2800">
                <a:solidFill>
                  <a:srgbClr val="062A4A"/>
                </a:solidFill>
                <a:latin typeface="+mj-lt"/>
              </a:defRPr>
            </a:lvl4pPr>
            <a:lvl5pPr>
              <a:buClr>
                <a:schemeClr val="accent1">
                  <a:lumMod val="75000"/>
                </a:schemeClr>
              </a:buClr>
              <a:defRPr sz="2800">
                <a:solidFill>
                  <a:srgbClr val="062A4A"/>
                </a:solidFill>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lvl1pPr>
              <a:defRPr sz="2000" b="1">
                <a:solidFill>
                  <a:schemeClr val="accent1">
                    <a:lumMod val="75000"/>
                  </a:schemeClr>
                </a:solidFill>
              </a:defRPr>
            </a:lvl1pPr>
          </a:lstStyle>
          <a:p>
            <a:fld id="{1DE98E46-9EF5-48BE-B7A8-22E55D1843B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81000" y="6356350"/>
            <a:ext cx="2133600" cy="365125"/>
          </a:xfrm>
          <a:prstGeom prst="rect">
            <a:avLst/>
          </a:prstGeom>
        </p:spPr>
        <p:txBody>
          <a:bodyPr/>
          <a:lstStyle/>
          <a:p>
            <a:fld id="{C2361F55-94DE-43F2-95D3-5A6BED81C83B}" type="datetime1">
              <a:rPr lang="en-US" smtClean="0"/>
              <a:pPr/>
              <a:t>4/9/2015</a:t>
            </a:fld>
            <a:endParaRPr lang="en-US"/>
          </a:p>
        </p:txBody>
      </p:sp>
      <p:sp>
        <p:nvSpPr>
          <p:cNvPr id="6" name="Slide Number Placeholder 5"/>
          <p:cNvSpPr>
            <a:spLocks noGrp="1"/>
          </p:cNvSpPr>
          <p:nvPr>
            <p:ph type="sldNum" sz="quarter" idx="12"/>
          </p:nvPr>
        </p:nvSpPr>
        <p:spPr/>
        <p:txBody>
          <a:bodyPr/>
          <a:lstStyle/>
          <a:p>
            <a:fld id="{1DE98E46-9EF5-48BE-B7A8-22E55D1843B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1DE98E46-9EF5-48BE-B7A8-22E55D1843BB}"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solidFill>
                  <a:schemeClr val="accent1">
                    <a:lumMod val="75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accent1">
                    <a:lumMod val="75000"/>
                  </a:schemeClr>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buClr>
                <a:schemeClr val="accent1">
                  <a:lumMod val="75000"/>
                </a:schemeClr>
              </a:buClr>
              <a:defRPr sz="22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buClr>
                <a:schemeClr val="accent1">
                  <a:lumMod val="75000"/>
                </a:schemeClr>
              </a:buClr>
              <a:defRPr sz="22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lvl1pPr>
              <a:defRPr sz="2000" b="1">
                <a:solidFill>
                  <a:schemeClr val="accent1">
                    <a:lumMod val="75000"/>
                  </a:schemeClr>
                </a:solidFill>
              </a:defRPr>
            </a:lvl1pPr>
          </a:lstStyle>
          <a:p>
            <a:fld id="{1DE98E46-9EF5-48BE-B7A8-22E55D1843B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accent1">
                    <a:lumMod val="75000"/>
                  </a:schemeClr>
                </a:solidFill>
                <a:effectLst/>
                <a:latin typeface="+mj-lt"/>
                <a:ea typeface="+mj-ea"/>
                <a:cs typeface="+mj-cs"/>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lvl1pPr>
              <a:defRPr sz="2000" b="1">
                <a:solidFill>
                  <a:schemeClr val="accent1">
                    <a:lumMod val="75000"/>
                  </a:schemeClr>
                </a:solidFill>
              </a:defRPr>
            </a:lvl1pPr>
          </a:lstStyle>
          <a:p>
            <a:fld id="{1DE98E46-9EF5-48BE-B7A8-22E55D1843B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800"/>
            </a:lvl1pPr>
          </a:lstStyle>
          <a:p>
            <a:fld id="{1DE98E46-9EF5-48BE-B7A8-22E55D1843BB}"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304800"/>
            <a:ext cx="885926" cy="88472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1DE98E46-9EF5-48BE-B7A8-22E55D1843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a:xfrm>
            <a:off x="8077200" y="6356350"/>
            <a:ext cx="609600" cy="365125"/>
          </a:xfrm>
        </p:spPr>
        <p:txBody>
          <a:bodyPr/>
          <a:lstStyle/>
          <a:p>
            <a:fld id="{1DE98E46-9EF5-48BE-B7A8-22E55D1843B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1">
                  <a:lumMod val="50000"/>
                </a:schemeClr>
              </a:gs>
              <a:gs pos="68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chemeClr val="bg1"/>
              </a:gs>
              <a:gs pos="97000">
                <a:schemeClr val="accent1">
                  <a:lumMod val="7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800" b="1">
                <a:solidFill>
                  <a:srgbClr val="00658E"/>
                </a:solidFill>
              </a:defRPr>
            </a:lvl1pPr>
          </a:lstStyle>
          <a:p>
            <a:fld id="{1DE98E46-9EF5-48BE-B7A8-22E55D1843B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3" name="Title Placeholder 2"/>
          <p:cNvSpPr>
            <a:spLocks noGrp="1"/>
          </p:cNvSpPr>
          <p:nvPr>
            <p:ph type="title"/>
          </p:nvPr>
        </p:nvSpPr>
        <p:spPr>
          <a:xfrm>
            <a:off x="1371599" y="568599"/>
            <a:ext cx="7543801" cy="9554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914400" y="1905000"/>
            <a:ext cx="77724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18"/>
          <p:cNvSpPr txBox="1">
            <a:spLocks/>
          </p:cNvSpPr>
          <p:nvPr userDrawn="1"/>
        </p:nvSpPr>
        <p:spPr>
          <a:xfrm>
            <a:off x="31668" y="6492538"/>
            <a:ext cx="2133600" cy="251559"/>
          </a:xfrm>
          <a:prstGeom prst="rect">
            <a:avLst/>
          </a:prstGeom>
        </p:spPr>
        <p:txBody>
          <a:bodyPr vert="horz"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rgbClr val="0070C0"/>
                </a:solidFill>
                <a:latin typeface="Arial" panose="020B0604020202020204" pitchFamily="34" charset="0"/>
                <a:cs typeface="Arial" panose="020B0604020202020204" pitchFamily="34" charset="0"/>
              </a:rPr>
              <a:t>Reviewed, DIR-T USCGAUX</a:t>
            </a:r>
            <a:endParaRPr lang="en-US" sz="1200" dirty="0">
              <a:solidFill>
                <a:srgbClr val="0070C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1" latinLnBrk="0" hangingPunct="1">
        <a:spcBef>
          <a:spcPct val="0"/>
        </a:spcBef>
        <a:buNone/>
        <a:defRPr kumimoji="0" sz="4800" b="0" kern="1200">
          <a:ln>
            <a:noFill/>
          </a:ln>
          <a:solidFill>
            <a:srgbClr val="00658E"/>
          </a:solidFill>
          <a:effectLst/>
          <a:latin typeface="+mj-lt"/>
          <a:ea typeface="+mj-ea"/>
          <a:cs typeface="+mj-cs"/>
        </a:defRPr>
      </a:lvl1pPr>
    </p:titleStyle>
    <p:bodyStyle>
      <a:lvl1pPr marL="274320" indent="-274320" algn="l" rtl="0" eaLnBrk="1" latinLnBrk="0" hangingPunct="1">
        <a:spcBef>
          <a:spcPct val="20000"/>
        </a:spcBef>
        <a:buClr>
          <a:srgbClr val="00658E"/>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rgbClr val="00658E"/>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rgbClr val="00658E"/>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rgbClr val="00658E"/>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rgbClr val="00658E"/>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13.xml"/><Relationship Id="rId16"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16" y="1066800"/>
            <a:ext cx="7851648" cy="2585323"/>
          </a:xfr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dirty="0">
                <a:ln w="11430">
                  <a:solidFill>
                    <a:srgbClr val="00658E"/>
                  </a:solidFill>
                </a:ln>
                <a:solidFill>
                  <a:srgbClr val="00658E"/>
                </a:solidFill>
                <a:effectLst>
                  <a:outerShdw blurRad="50800" dist="39000" dir="5460000" algn="tl">
                    <a:srgbClr val="000000">
                      <a:alpha val="38000"/>
                    </a:srgbClr>
                  </a:outerShdw>
                </a:effectLst>
                <a:latin typeface="Arial" pitchFamily="34" charset="0"/>
                <a:ea typeface="+mn-ea"/>
                <a:cs typeface="Arial" pitchFamily="34" charset="0"/>
              </a:rPr>
              <a:t>U.S. Coast Guard Auxiliary</a:t>
            </a:r>
            <a:br>
              <a:rPr lang="en-US" sz="5400" dirty="0">
                <a:ln w="11430">
                  <a:solidFill>
                    <a:srgbClr val="00658E"/>
                  </a:solidFill>
                </a:ln>
                <a:solidFill>
                  <a:srgbClr val="00658E"/>
                </a:solidFill>
                <a:effectLst>
                  <a:outerShdw blurRad="50800" dist="39000" dir="5460000" algn="tl">
                    <a:srgbClr val="000000">
                      <a:alpha val="38000"/>
                    </a:srgbClr>
                  </a:outerShdw>
                </a:effectLst>
                <a:latin typeface="Arial" pitchFamily="34" charset="0"/>
                <a:ea typeface="+mn-ea"/>
                <a:cs typeface="Arial" pitchFamily="34" charset="0"/>
              </a:rPr>
            </a:br>
            <a:r>
              <a:rPr lang="en-US" sz="5400" dirty="0">
                <a:ln w="11430">
                  <a:solidFill>
                    <a:srgbClr val="00658E"/>
                  </a:solidFill>
                </a:ln>
                <a:solidFill>
                  <a:srgbClr val="00658E"/>
                </a:solidFill>
                <a:effectLst>
                  <a:outerShdw blurRad="50800" dist="39000" dir="5460000" algn="tl">
                    <a:srgbClr val="000000">
                      <a:alpha val="38000"/>
                    </a:srgbClr>
                  </a:outerShdw>
                </a:effectLst>
                <a:latin typeface="Arial" pitchFamily="34" charset="0"/>
                <a:ea typeface="+mn-ea"/>
                <a:cs typeface="Arial" pitchFamily="34" charset="0"/>
              </a:rPr>
              <a:t>Civil Rights Training</a:t>
            </a:r>
          </a:p>
        </p:txBody>
      </p:sp>
      <p:sp>
        <p:nvSpPr>
          <p:cNvPr id="6" name="Subtitle 5"/>
          <p:cNvSpPr>
            <a:spLocks noGrp="1"/>
          </p:cNvSpPr>
          <p:nvPr>
            <p:ph type="subTitle" idx="1"/>
          </p:nvPr>
        </p:nvSpPr>
        <p:spPr>
          <a:xfrm>
            <a:off x="3048000" y="3124200"/>
            <a:ext cx="2977896" cy="914400"/>
          </a:xfrm>
        </p:spPr>
        <p:txBody>
          <a:bodyPr>
            <a:noAutofit/>
          </a:bodyPr>
          <a:lstStyle/>
          <a:p>
            <a:pPr algn="ctr"/>
            <a:r>
              <a:rPr lang="en-US" sz="2800" dirty="0" smtClean="0"/>
              <a:t> </a:t>
            </a:r>
            <a:endParaRPr lang="en-US" sz="2800" dirty="0"/>
          </a:p>
        </p:txBody>
      </p:sp>
      <p:sp>
        <p:nvSpPr>
          <p:cNvPr id="4" name="Subtitle 5"/>
          <p:cNvSpPr txBox="1">
            <a:spLocks/>
          </p:cNvSpPr>
          <p:nvPr/>
        </p:nvSpPr>
        <p:spPr>
          <a:xfrm>
            <a:off x="5486400" y="4648200"/>
            <a:ext cx="2977896" cy="1752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b="1" i="1" kern="1200">
                <a:solidFill>
                  <a:schemeClr val="accent1">
                    <a:lumMod val="75000"/>
                  </a:schemeClr>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38200" y="780288"/>
            <a:ext cx="7391400" cy="1200912"/>
          </a:xfrm>
        </p:spPr>
        <p:txBody>
          <a:bodyPr>
            <a:normAutofit fontScale="90000"/>
          </a:bodyPr>
          <a:lstStyle/>
          <a:p>
            <a:pPr algn="ctr"/>
            <a:r>
              <a:rPr lang="en-US" dirty="0" smtClean="0">
                <a:effectLst>
                  <a:outerShdw blurRad="38100" dist="38100" dir="2700000" algn="tl">
                    <a:srgbClr val="000000">
                      <a:alpha val="43137"/>
                    </a:srgbClr>
                  </a:outerShdw>
                </a:effectLst>
              </a:rPr>
              <a:t>U.S. Coast Guard Auxiliary</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Diversity Mission</a:t>
            </a:r>
          </a:p>
        </p:txBody>
      </p:sp>
      <p:sp>
        <p:nvSpPr>
          <p:cNvPr id="36867" name="Text Placeholder 2"/>
          <p:cNvSpPr>
            <a:spLocks noGrp="1"/>
          </p:cNvSpPr>
          <p:nvPr>
            <p:ph type="body" idx="1"/>
          </p:nvPr>
        </p:nvSpPr>
        <p:spPr>
          <a:xfrm>
            <a:off x="457200" y="2286000"/>
            <a:ext cx="6096000" cy="3702205"/>
          </a:xfrm>
        </p:spPr>
        <p:txBody>
          <a:bodyPr>
            <a:normAutofit lnSpcReduction="10000"/>
          </a:bodyPr>
          <a:lstStyle/>
          <a:p>
            <a:pPr>
              <a:spcBef>
                <a:spcPts val="0"/>
              </a:spcBef>
            </a:pPr>
            <a:r>
              <a:rPr lang="en-US" sz="3000" dirty="0" smtClean="0"/>
              <a:t>Build a positive work environment for all personnel …</a:t>
            </a:r>
            <a:r>
              <a:rPr lang="en-US" sz="3000" i="1" dirty="0" smtClean="0"/>
              <a:t>regardless of their similarities or differences</a:t>
            </a:r>
          </a:p>
          <a:p>
            <a:pPr>
              <a:spcBef>
                <a:spcPts val="0"/>
              </a:spcBef>
            </a:pPr>
            <a:r>
              <a:rPr lang="en-US" sz="3000" dirty="0" smtClean="0"/>
              <a:t>Create a climate of respect for people of all backgrounds</a:t>
            </a:r>
            <a:endParaRPr lang="en-US" sz="3000" dirty="0" smtClean="0">
              <a:solidFill>
                <a:srgbClr val="FF0000"/>
              </a:solidFill>
            </a:endParaRPr>
          </a:p>
          <a:p>
            <a:pPr>
              <a:spcBef>
                <a:spcPts val="0"/>
              </a:spcBef>
            </a:pPr>
            <a:r>
              <a:rPr lang="en-US" sz="3000" dirty="0" smtClean="0"/>
              <a:t>Spark innovation by incorporating new approaches and fresh perspectives to problem solving</a:t>
            </a:r>
          </a:p>
        </p:txBody>
      </p:sp>
      <p:sp>
        <p:nvSpPr>
          <p:cNvPr id="3" name="Slide Number Placeholder 2"/>
          <p:cNvSpPr>
            <a:spLocks noGrp="1"/>
          </p:cNvSpPr>
          <p:nvPr>
            <p:ph type="sldNum" sz="quarter" idx="12"/>
          </p:nvPr>
        </p:nvSpPr>
        <p:spPr/>
        <p:txBody>
          <a:bodyPr/>
          <a:lstStyle/>
          <a:p>
            <a:pPr>
              <a:defRPr/>
            </a:pPr>
            <a:fld id="{76E79E23-AC90-4876-9737-42B0C479B86A}" type="slidenum">
              <a:rPr lang="en-US" smtClean="0"/>
              <a:pPr>
                <a:defRPr/>
              </a:pPr>
              <a:t>10</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2133600"/>
            <a:ext cx="2330361" cy="327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1945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anim calcmode="lin" valueType="num">
                                      <p:cBhvr>
                                        <p:cTn id="8"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500"/>
                                        <p:tgtEl>
                                          <p:spTgt spid="36867">
                                            <p:txEl>
                                              <p:pRg st="1" end="1"/>
                                            </p:txEl>
                                          </p:spTgt>
                                        </p:tgtEl>
                                      </p:cBhvr>
                                    </p:animEffect>
                                    <p:anim calcmode="lin" valueType="num">
                                      <p:cBhvr>
                                        <p:cTn id="15"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fade">
                                      <p:cBhvr>
                                        <p:cTn id="21" dur="500"/>
                                        <p:tgtEl>
                                          <p:spTgt spid="36867">
                                            <p:txEl>
                                              <p:pRg st="2" end="2"/>
                                            </p:txEl>
                                          </p:spTgt>
                                        </p:tgtEl>
                                      </p:cBhvr>
                                    </p:animEffect>
                                    <p:anim calcmode="lin" valueType="num">
                                      <p:cBhvr>
                                        <p:cTn id="22"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Diversity Involves</a:t>
            </a:r>
          </a:p>
        </p:txBody>
      </p:sp>
      <p:sp>
        <p:nvSpPr>
          <p:cNvPr id="27651" name="Content Placeholder 2"/>
          <p:cNvSpPr>
            <a:spLocks noGrp="1"/>
          </p:cNvSpPr>
          <p:nvPr>
            <p:ph idx="1"/>
          </p:nvPr>
        </p:nvSpPr>
        <p:spPr/>
        <p:txBody>
          <a:bodyPr>
            <a:normAutofit fontScale="92500"/>
          </a:bodyPr>
          <a:lstStyle/>
          <a:p>
            <a:r>
              <a:rPr lang="en-US" dirty="0" smtClean="0">
                <a:solidFill>
                  <a:schemeClr val="tx1"/>
                </a:solidFill>
              </a:rPr>
              <a:t>Recognizing our unique differences</a:t>
            </a:r>
          </a:p>
          <a:p>
            <a:r>
              <a:rPr lang="en-US" dirty="0" smtClean="0">
                <a:solidFill>
                  <a:schemeClr val="tx1"/>
                </a:solidFill>
              </a:rPr>
              <a:t>Recognizing how attitudes affect us all</a:t>
            </a:r>
          </a:p>
          <a:p>
            <a:r>
              <a:rPr lang="en-US" dirty="0" smtClean="0">
                <a:solidFill>
                  <a:schemeClr val="tx1"/>
                </a:solidFill>
              </a:rPr>
              <a:t>Creating an environment where all can succeed</a:t>
            </a:r>
          </a:p>
          <a:p>
            <a:r>
              <a:rPr lang="en-US" dirty="0" smtClean="0">
                <a:solidFill>
                  <a:schemeClr val="tx1"/>
                </a:solidFill>
              </a:rPr>
              <a:t>Developing a strong team environment of acceptance and trust</a:t>
            </a:r>
          </a:p>
          <a:p>
            <a:r>
              <a:rPr lang="en-US" dirty="0" smtClean="0">
                <a:solidFill>
                  <a:schemeClr val="tx1"/>
                </a:solidFill>
              </a:rPr>
              <a:t>Acting </a:t>
            </a:r>
            <a:r>
              <a:rPr lang="en-US" dirty="0">
                <a:solidFill>
                  <a:schemeClr val="tx1"/>
                </a:solidFill>
              </a:rPr>
              <a:t>to promote diversity</a:t>
            </a:r>
          </a:p>
          <a:p>
            <a:pPr marL="27432" indent="0">
              <a:buNone/>
            </a:pPr>
            <a:r>
              <a:rPr lang="en-US" b="1" dirty="0" smtClean="0">
                <a:solidFill>
                  <a:srgbClr val="008CC4"/>
                </a:solidFill>
              </a:rPr>
              <a:t>The Coast Guard considers diversity a matter of readiness.</a:t>
            </a:r>
          </a:p>
          <a:p>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1DE98E46-9EF5-48BE-B7A8-22E55D1843BB}" type="slidenum">
              <a:rPr lang="en-US" smtClean="0"/>
              <a:pPr/>
              <a:t>11</a:t>
            </a:fld>
            <a:endParaRPr lang="en-US" dirty="0"/>
          </a:p>
        </p:txBody>
      </p:sp>
    </p:spTree>
    <p:extLst>
      <p:ext uri="{BB962C8B-B14F-4D97-AF65-F5344CB8AC3E}">
        <p14:creationId xmlns:p14="http://schemas.microsoft.com/office/powerpoint/2010/main" xmlns="" val="2082613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anim calcmode="lin" valueType="num">
                                      <p:cBhvr>
                                        <p:cTn id="8"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500"/>
                                        <p:tgtEl>
                                          <p:spTgt spid="27651">
                                            <p:txEl>
                                              <p:pRg st="1" end="1"/>
                                            </p:txEl>
                                          </p:spTgt>
                                        </p:tgtEl>
                                      </p:cBhvr>
                                    </p:animEffect>
                                    <p:anim calcmode="lin" valueType="num">
                                      <p:cBhvr>
                                        <p:cTn id="15"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500"/>
                                        <p:tgtEl>
                                          <p:spTgt spid="27651">
                                            <p:txEl>
                                              <p:pRg st="2" end="2"/>
                                            </p:txEl>
                                          </p:spTgt>
                                        </p:tgtEl>
                                      </p:cBhvr>
                                    </p:animEffect>
                                    <p:anim calcmode="lin" valueType="num">
                                      <p:cBhvr>
                                        <p:cTn id="22"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500"/>
                                        <p:tgtEl>
                                          <p:spTgt spid="27651">
                                            <p:txEl>
                                              <p:pRg st="3" end="3"/>
                                            </p:txEl>
                                          </p:spTgt>
                                        </p:tgtEl>
                                      </p:cBhvr>
                                    </p:animEffect>
                                    <p:anim calcmode="lin" valueType="num">
                                      <p:cBhvr>
                                        <p:cTn id="2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Effect transition="in" filter="fade">
                                      <p:cBhvr>
                                        <p:cTn id="35" dur="500"/>
                                        <p:tgtEl>
                                          <p:spTgt spid="27651">
                                            <p:txEl>
                                              <p:pRg st="4" end="4"/>
                                            </p:txEl>
                                          </p:spTgt>
                                        </p:tgtEl>
                                      </p:cBhvr>
                                    </p:animEffect>
                                    <p:anim calcmode="lin" valueType="num">
                                      <p:cBhvr>
                                        <p:cTn id="36"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651">
                                            <p:txEl>
                                              <p:pRg st="5" end="5"/>
                                            </p:txEl>
                                          </p:spTgt>
                                        </p:tgtEl>
                                        <p:attrNameLst>
                                          <p:attrName>style.visibility</p:attrName>
                                        </p:attrNameLst>
                                      </p:cBhvr>
                                      <p:to>
                                        <p:strVal val="visible"/>
                                      </p:to>
                                    </p:set>
                                    <p:animEffect transition="in" filter="fade">
                                      <p:cBhvr>
                                        <p:cTn id="42" dur="500"/>
                                        <p:tgtEl>
                                          <p:spTgt spid="27651">
                                            <p:txEl>
                                              <p:pRg st="5" end="5"/>
                                            </p:txEl>
                                          </p:spTgt>
                                        </p:tgtEl>
                                      </p:cBhvr>
                                    </p:animEffect>
                                    <p:anim calcmode="lin" valueType="num">
                                      <p:cBhvr>
                                        <p:cTn id="43"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627120" y="3605530"/>
            <a:ext cx="2891790" cy="2891790"/>
          </a:xfrm>
          <a:custGeom>
            <a:avLst/>
            <a:gdLst>
              <a:gd name="connsiteX0" fmla="*/ 2052605 w 2891790"/>
              <a:gd name="connsiteY0" fmla="*/ 461063 h 2891790"/>
              <a:gd name="connsiteX1" fmla="*/ 2277540 w 2891790"/>
              <a:gd name="connsiteY1" fmla="*/ 272309 h 2891790"/>
              <a:gd name="connsiteX2" fmla="*/ 2457238 w 2891790"/>
              <a:gd name="connsiteY2" fmla="*/ 423093 h 2891790"/>
              <a:gd name="connsiteX3" fmla="*/ 2310412 w 2891790"/>
              <a:gd name="connsiteY3" fmla="*/ 677388 h 2891790"/>
              <a:gd name="connsiteX4" fmla="*/ 2543700 w 2891790"/>
              <a:gd name="connsiteY4" fmla="*/ 1081455 h 2891790"/>
              <a:gd name="connsiteX5" fmla="*/ 2837339 w 2891790"/>
              <a:gd name="connsiteY5" fmla="*/ 1081448 h 2891790"/>
              <a:gd name="connsiteX6" fmla="*/ 2878073 w 2891790"/>
              <a:gd name="connsiteY6" fmla="*/ 1312462 h 2891790"/>
              <a:gd name="connsiteX7" fmla="*/ 2602140 w 2891790"/>
              <a:gd name="connsiteY7" fmla="*/ 1412885 h 2891790"/>
              <a:gd name="connsiteX8" fmla="*/ 2521120 w 2891790"/>
              <a:gd name="connsiteY8" fmla="*/ 1872373 h 2891790"/>
              <a:gd name="connsiteX9" fmla="*/ 2746065 w 2891790"/>
              <a:gd name="connsiteY9" fmla="*/ 2061115 h 2891790"/>
              <a:gd name="connsiteX10" fmla="*/ 2628776 w 2891790"/>
              <a:gd name="connsiteY10" fmla="*/ 2264265 h 2891790"/>
              <a:gd name="connsiteX11" fmla="*/ 2352848 w 2891790"/>
              <a:gd name="connsiteY11" fmla="*/ 2163828 h 2891790"/>
              <a:gd name="connsiteX12" fmla="*/ 1995430 w 2891790"/>
              <a:gd name="connsiteY12" fmla="*/ 2463738 h 2891790"/>
              <a:gd name="connsiteX13" fmla="*/ 2046427 w 2891790"/>
              <a:gd name="connsiteY13" fmla="*/ 2752914 h 2891790"/>
              <a:gd name="connsiteX14" fmla="*/ 1825996 w 2891790"/>
              <a:gd name="connsiteY14" fmla="*/ 2833144 h 2891790"/>
              <a:gd name="connsiteX15" fmla="*/ 1679183 w 2891790"/>
              <a:gd name="connsiteY15" fmla="*/ 2578842 h 2891790"/>
              <a:gd name="connsiteX16" fmla="*/ 1212606 w 2891790"/>
              <a:gd name="connsiteY16" fmla="*/ 2578842 h 2891790"/>
              <a:gd name="connsiteX17" fmla="*/ 1065794 w 2891790"/>
              <a:gd name="connsiteY17" fmla="*/ 2833144 h 2891790"/>
              <a:gd name="connsiteX18" fmla="*/ 845363 w 2891790"/>
              <a:gd name="connsiteY18" fmla="*/ 2752914 h 2891790"/>
              <a:gd name="connsiteX19" fmla="*/ 896360 w 2891790"/>
              <a:gd name="connsiteY19" fmla="*/ 2463737 h 2891790"/>
              <a:gd name="connsiteX20" fmla="*/ 538942 w 2891790"/>
              <a:gd name="connsiteY20" fmla="*/ 2163827 h 2891790"/>
              <a:gd name="connsiteX21" fmla="*/ 263014 w 2891790"/>
              <a:gd name="connsiteY21" fmla="*/ 2264265 h 2891790"/>
              <a:gd name="connsiteX22" fmla="*/ 145725 w 2891790"/>
              <a:gd name="connsiteY22" fmla="*/ 2061115 h 2891790"/>
              <a:gd name="connsiteX23" fmla="*/ 370670 w 2891790"/>
              <a:gd name="connsiteY23" fmla="*/ 1872373 h 2891790"/>
              <a:gd name="connsiteX24" fmla="*/ 289650 w 2891790"/>
              <a:gd name="connsiteY24" fmla="*/ 1412885 h 2891790"/>
              <a:gd name="connsiteX25" fmla="*/ 13717 w 2891790"/>
              <a:gd name="connsiteY25" fmla="*/ 1312462 h 2891790"/>
              <a:gd name="connsiteX26" fmla="*/ 54451 w 2891790"/>
              <a:gd name="connsiteY26" fmla="*/ 1081448 h 2891790"/>
              <a:gd name="connsiteX27" fmla="*/ 348090 w 2891790"/>
              <a:gd name="connsiteY27" fmla="*/ 1081455 h 2891790"/>
              <a:gd name="connsiteX28" fmla="*/ 581378 w 2891790"/>
              <a:gd name="connsiteY28" fmla="*/ 677388 h 2891790"/>
              <a:gd name="connsiteX29" fmla="*/ 434552 w 2891790"/>
              <a:gd name="connsiteY29" fmla="*/ 423093 h 2891790"/>
              <a:gd name="connsiteX30" fmla="*/ 614250 w 2891790"/>
              <a:gd name="connsiteY30" fmla="*/ 272309 h 2891790"/>
              <a:gd name="connsiteX31" fmla="*/ 839185 w 2891790"/>
              <a:gd name="connsiteY31" fmla="*/ 461063 h 2891790"/>
              <a:gd name="connsiteX32" fmla="*/ 1277624 w 2891790"/>
              <a:gd name="connsiteY32" fmla="*/ 301484 h 2891790"/>
              <a:gd name="connsiteX33" fmla="*/ 1328606 w 2891790"/>
              <a:gd name="connsiteY33" fmla="*/ 12305 h 2891790"/>
              <a:gd name="connsiteX34" fmla="*/ 1563184 w 2891790"/>
              <a:gd name="connsiteY34" fmla="*/ 12305 h 2891790"/>
              <a:gd name="connsiteX35" fmla="*/ 1614166 w 2891790"/>
              <a:gd name="connsiteY35" fmla="*/ 301484 h 2891790"/>
              <a:gd name="connsiteX36" fmla="*/ 2052605 w 2891790"/>
              <a:gd name="connsiteY36" fmla="*/ 461063 h 28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91790" h="2891790">
                <a:moveTo>
                  <a:pt x="2052605" y="461063"/>
                </a:moveTo>
                <a:lnTo>
                  <a:pt x="2277540" y="272309"/>
                </a:lnTo>
                <a:lnTo>
                  <a:pt x="2457238" y="423093"/>
                </a:lnTo>
                <a:lnTo>
                  <a:pt x="2310412" y="677388"/>
                </a:lnTo>
                <a:cubicBezTo>
                  <a:pt x="2414814" y="794833"/>
                  <a:pt x="2494191" y="932318"/>
                  <a:pt x="2543700" y="1081455"/>
                </a:cubicBezTo>
                <a:lnTo>
                  <a:pt x="2837339" y="1081448"/>
                </a:lnTo>
                <a:lnTo>
                  <a:pt x="2878073" y="1312462"/>
                </a:lnTo>
                <a:lnTo>
                  <a:pt x="2602140" y="1412885"/>
                </a:lnTo>
                <a:cubicBezTo>
                  <a:pt x="2606624" y="1569961"/>
                  <a:pt x="2579057" y="1726304"/>
                  <a:pt x="2521120" y="1872373"/>
                </a:cubicBezTo>
                <a:lnTo>
                  <a:pt x="2746065" y="2061115"/>
                </a:lnTo>
                <a:lnTo>
                  <a:pt x="2628776" y="2264265"/>
                </a:lnTo>
                <a:lnTo>
                  <a:pt x="2352848" y="2163828"/>
                </a:lnTo>
                <a:cubicBezTo>
                  <a:pt x="2255317" y="2287038"/>
                  <a:pt x="2133704" y="2389083"/>
                  <a:pt x="1995430" y="2463738"/>
                </a:cubicBezTo>
                <a:lnTo>
                  <a:pt x="2046427" y="2752914"/>
                </a:lnTo>
                <a:lnTo>
                  <a:pt x="1825996" y="2833144"/>
                </a:lnTo>
                <a:lnTo>
                  <a:pt x="1679183" y="2578842"/>
                </a:lnTo>
                <a:cubicBezTo>
                  <a:pt x="1525272" y="2610534"/>
                  <a:pt x="1366517" y="2610534"/>
                  <a:pt x="1212606" y="2578842"/>
                </a:cubicBezTo>
                <a:lnTo>
                  <a:pt x="1065794" y="2833144"/>
                </a:lnTo>
                <a:lnTo>
                  <a:pt x="845363" y="2752914"/>
                </a:lnTo>
                <a:lnTo>
                  <a:pt x="896360" y="2463737"/>
                </a:lnTo>
                <a:cubicBezTo>
                  <a:pt x="758086" y="2389083"/>
                  <a:pt x="636473" y="2287037"/>
                  <a:pt x="538942" y="2163827"/>
                </a:cubicBezTo>
                <a:lnTo>
                  <a:pt x="263014" y="2264265"/>
                </a:lnTo>
                <a:lnTo>
                  <a:pt x="145725" y="2061115"/>
                </a:lnTo>
                <a:lnTo>
                  <a:pt x="370670" y="1872373"/>
                </a:lnTo>
                <a:cubicBezTo>
                  <a:pt x="312733" y="1726304"/>
                  <a:pt x="285165" y="1569961"/>
                  <a:pt x="289650" y="1412885"/>
                </a:cubicBezTo>
                <a:lnTo>
                  <a:pt x="13717" y="1312462"/>
                </a:lnTo>
                <a:lnTo>
                  <a:pt x="54451" y="1081448"/>
                </a:lnTo>
                <a:lnTo>
                  <a:pt x="348090" y="1081455"/>
                </a:lnTo>
                <a:cubicBezTo>
                  <a:pt x="397599" y="932318"/>
                  <a:pt x="476976" y="794833"/>
                  <a:pt x="581378" y="677388"/>
                </a:cubicBezTo>
                <a:lnTo>
                  <a:pt x="434552" y="423093"/>
                </a:lnTo>
                <a:lnTo>
                  <a:pt x="614250" y="272309"/>
                </a:lnTo>
                <a:lnTo>
                  <a:pt x="839185" y="461063"/>
                </a:lnTo>
                <a:cubicBezTo>
                  <a:pt x="972975" y="378641"/>
                  <a:pt x="1122155" y="324344"/>
                  <a:pt x="1277624" y="301484"/>
                </a:cubicBezTo>
                <a:lnTo>
                  <a:pt x="1328606" y="12305"/>
                </a:lnTo>
                <a:lnTo>
                  <a:pt x="1563184" y="12305"/>
                </a:lnTo>
                <a:lnTo>
                  <a:pt x="1614166" y="301484"/>
                </a:lnTo>
                <a:cubicBezTo>
                  <a:pt x="1769634" y="324344"/>
                  <a:pt x="1918815" y="378641"/>
                  <a:pt x="2052605" y="461063"/>
                </a:cubicBezTo>
                <a:close/>
              </a:path>
            </a:pathLst>
          </a:custGeom>
          <a:solidFill>
            <a:srgbClr val="15BCFF"/>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22018" tIns="718028" rIns="622018" bIns="768602" numCol="1" spcCol="1270" anchor="ctr" anchorCtr="0">
            <a:noAutofit/>
          </a:bodyPr>
          <a:lstStyle/>
          <a:p>
            <a:pPr lvl="0" algn="ctr" defTabSz="1422400">
              <a:lnSpc>
                <a:spcPct val="90000"/>
              </a:lnSpc>
              <a:spcBef>
                <a:spcPct val="0"/>
              </a:spcBef>
              <a:spcAft>
                <a:spcPct val="35000"/>
              </a:spcAft>
            </a:pPr>
            <a:r>
              <a:rPr lang="en-US" sz="3200" kern="1200" dirty="0" smtClean="0"/>
              <a:t>Honor</a:t>
            </a:r>
            <a:endParaRPr lang="en-US" sz="3200" kern="1200" dirty="0"/>
          </a:p>
        </p:txBody>
      </p:sp>
      <p:sp>
        <p:nvSpPr>
          <p:cNvPr id="6" name="Freeform 5"/>
          <p:cNvSpPr/>
          <p:nvPr/>
        </p:nvSpPr>
        <p:spPr>
          <a:xfrm>
            <a:off x="2057397" y="2895600"/>
            <a:ext cx="2103120" cy="2103120"/>
          </a:xfrm>
          <a:custGeom>
            <a:avLst/>
            <a:gdLst>
              <a:gd name="connsiteX0" fmla="*/ 1573653 w 2103120"/>
              <a:gd name="connsiteY0" fmla="*/ 532667 h 2103120"/>
              <a:gd name="connsiteX1" fmla="*/ 1883935 w 2103120"/>
              <a:gd name="connsiteY1" fmla="*/ 439154 h 2103120"/>
              <a:gd name="connsiteX2" fmla="*/ 1998107 w 2103120"/>
              <a:gd name="connsiteY2" fmla="*/ 636906 h 2103120"/>
              <a:gd name="connsiteX3" fmla="*/ 1761981 w 2103120"/>
              <a:gd name="connsiteY3" fmla="*/ 858861 h 2103120"/>
              <a:gd name="connsiteX4" fmla="*/ 1761981 w 2103120"/>
              <a:gd name="connsiteY4" fmla="*/ 1244260 h 2103120"/>
              <a:gd name="connsiteX5" fmla="*/ 1998107 w 2103120"/>
              <a:gd name="connsiteY5" fmla="*/ 1466214 h 2103120"/>
              <a:gd name="connsiteX6" fmla="*/ 1883935 w 2103120"/>
              <a:gd name="connsiteY6" fmla="*/ 1663966 h 2103120"/>
              <a:gd name="connsiteX7" fmla="*/ 1573653 w 2103120"/>
              <a:gd name="connsiteY7" fmla="*/ 1570453 h 2103120"/>
              <a:gd name="connsiteX8" fmla="*/ 1239888 w 2103120"/>
              <a:gd name="connsiteY8" fmla="*/ 1763152 h 2103120"/>
              <a:gd name="connsiteX9" fmla="*/ 1165732 w 2103120"/>
              <a:gd name="connsiteY9" fmla="*/ 2078621 h 2103120"/>
              <a:gd name="connsiteX10" fmla="*/ 937388 w 2103120"/>
              <a:gd name="connsiteY10" fmla="*/ 2078621 h 2103120"/>
              <a:gd name="connsiteX11" fmla="*/ 863232 w 2103120"/>
              <a:gd name="connsiteY11" fmla="*/ 1763153 h 2103120"/>
              <a:gd name="connsiteX12" fmla="*/ 529467 w 2103120"/>
              <a:gd name="connsiteY12" fmla="*/ 1570454 h 2103120"/>
              <a:gd name="connsiteX13" fmla="*/ 219185 w 2103120"/>
              <a:gd name="connsiteY13" fmla="*/ 1663966 h 2103120"/>
              <a:gd name="connsiteX14" fmla="*/ 105013 w 2103120"/>
              <a:gd name="connsiteY14" fmla="*/ 1466214 h 2103120"/>
              <a:gd name="connsiteX15" fmla="*/ 341139 w 2103120"/>
              <a:gd name="connsiteY15" fmla="*/ 1244259 h 2103120"/>
              <a:gd name="connsiteX16" fmla="*/ 341139 w 2103120"/>
              <a:gd name="connsiteY16" fmla="*/ 858860 h 2103120"/>
              <a:gd name="connsiteX17" fmla="*/ 105013 w 2103120"/>
              <a:gd name="connsiteY17" fmla="*/ 636906 h 2103120"/>
              <a:gd name="connsiteX18" fmla="*/ 219185 w 2103120"/>
              <a:gd name="connsiteY18" fmla="*/ 439154 h 2103120"/>
              <a:gd name="connsiteX19" fmla="*/ 529467 w 2103120"/>
              <a:gd name="connsiteY19" fmla="*/ 532667 h 2103120"/>
              <a:gd name="connsiteX20" fmla="*/ 863232 w 2103120"/>
              <a:gd name="connsiteY20" fmla="*/ 339968 h 2103120"/>
              <a:gd name="connsiteX21" fmla="*/ 937388 w 2103120"/>
              <a:gd name="connsiteY21" fmla="*/ 24499 h 2103120"/>
              <a:gd name="connsiteX22" fmla="*/ 1165732 w 2103120"/>
              <a:gd name="connsiteY22" fmla="*/ 24499 h 2103120"/>
              <a:gd name="connsiteX23" fmla="*/ 1239888 w 2103120"/>
              <a:gd name="connsiteY23" fmla="*/ 339967 h 2103120"/>
              <a:gd name="connsiteX24" fmla="*/ 1573653 w 2103120"/>
              <a:gd name="connsiteY24" fmla="*/ 532666 h 2103120"/>
              <a:gd name="connsiteX25" fmla="*/ 1573653 w 2103120"/>
              <a:gd name="connsiteY25" fmla="*/ 53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03120" h="2103120">
                <a:moveTo>
                  <a:pt x="1573653" y="532667"/>
                </a:moveTo>
                <a:lnTo>
                  <a:pt x="1883935" y="439154"/>
                </a:lnTo>
                <a:lnTo>
                  <a:pt x="1998107" y="636906"/>
                </a:lnTo>
                <a:lnTo>
                  <a:pt x="1761981" y="858861"/>
                </a:lnTo>
                <a:cubicBezTo>
                  <a:pt x="1796209" y="985047"/>
                  <a:pt x="1796209" y="1118073"/>
                  <a:pt x="1761981" y="1244260"/>
                </a:cubicBezTo>
                <a:lnTo>
                  <a:pt x="1998107" y="1466214"/>
                </a:lnTo>
                <a:lnTo>
                  <a:pt x="1883935" y="1663966"/>
                </a:lnTo>
                <a:lnTo>
                  <a:pt x="1573653" y="1570453"/>
                </a:lnTo>
                <a:cubicBezTo>
                  <a:pt x="1481486" y="1663188"/>
                  <a:pt x="1366282" y="1729701"/>
                  <a:pt x="1239888" y="1763152"/>
                </a:cubicBezTo>
                <a:lnTo>
                  <a:pt x="1165732" y="2078621"/>
                </a:lnTo>
                <a:lnTo>
                  <a:pt x="937388" y="2078621"/>
                </a:lnTo>
                <a:lnTo>
                  <a:pt x="863232" y="1763153"/>
                </a:lnTo>
                <a:cubicBezTo>
                  <a:pt x="736837" y="1729702"/>
                  <a:pt x="621634" y="1663189"/>
                  <a:pt x="529467" y="1570454"/>
                </a:cubicBezTo>
                <a:lnTo>
                  <a:pt x="219185" y="1663966"/>
                </a:lnTo>
                <a:lnTo>
                  <a:pt x="105013" y="1466214"/>
                </a:lnTo>
                <a:lnTo>
                  <a:pt x="341139" y="1244259"/>
                </a:lnTo>
                <a:cubicBezTo>
                  <a:pt x="306911" y="1118073"/>
                  <a:pt x="306911" y="985047"/>
                  <a:pt x="341139" y="858860"/>
                </a:cubicBezTo>
                <a:lnTo>
                  <a:pt x="105013" y="636906"/>
                </a:lnTo>
                <a:lnTo>
                  <a:pt x="219185" y="439154"/>
                </a:lnTo>
                <a:lnTo>
                  <a:pt x="529467" y="532667"/>
                </a:lnTo>
                <a:cubicBezTo>
                  <a:pt x="621634" y="439932"/>
                  <a:pt x="736838" y="373419"/>
                  <a:pt x="863232" y="339968"/>
                </a:cubicBezTo>
                <a:lnTo>
                  <a:pt x="937388" y="24499"/>
                </a:lnTo>
                <a:lnTo>
                  <a:pt x="1165732" y="24499"/>
                </a:lnTo>
                <a:lnTo>
                  <a:pt x="1239888" y="339967"/>
                </a:lnTo>
                <a:cubicBezTo>
                  <a:pt x="1366283" y="373418"/>
                  <a:pt x="1481486" y="439931"/>
                  <a:pt x="1573653" y="532666"/>
                </a:cubicBezTo>
                <a:lnTo>
                  <a:pt x="1573653" y="532667"/>
                </a:lnTo>
                <a:close/>
              </a:path>
            </a:pathLst>
          </a:custGeom>
          <a:solidFill>
            <a:srgbClr val="008CC4"/>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507157"/>
              <a:satOff val="-2864"/>
              <a:lumOff val="-4902"/>
              <a:alphaOff val="0"/>
            </a:schemeClr>
          </a:fillRef>
          <a:effectRef idx="2">
            <a:schemeClr val="accent4">
              <a:hueOff val="507157"/>
              <a:satOff val="-2864"/>
              <a:lumOff val="-4902"/>
              <a:alphaOff val="0"/>
            </a:schemeClr>
          </a:effectRef>
          <a:fontRef idx="minor">
            <a:schemeClr val="lt1"/>
          </a:fontRef>
        </p:style>
        <p:txBody>
          <a:bodyPr spcFirstLastPara="0" vert="horz" wrap="square" lIns="554867" tIns="558067" rIns="554867" bIns="558067" numCol="1" spcCol="1270" anchor="ctr" anchorCtr="0">
            <a:noAutofit/>
          </a:bodyPr>
          <a:lstStyle/>
          <a:p>
            <a:pPr lvl="0" algn="ctr" defTabSz="889000">
              <a:lnSpc>
                <a:spcPct val="90000"/>
              </a:lnSpc>
              <a:spcBef>
                <a:spcPct val="0"/>
              </a:spcBef>
              <a:spcAft>
                <a:spcPct val="35000"/>
              </a:spcAft>
            </a:pPr>
            <a:r>
              <a:rPr lang="en-US" sz="2000" b="1" kern="1200" dirty="0" smtClean="0"/>
              <a:t>Respect</a:t>
            </a:r>
            <a:endParaRPr lang="en-US" sz="2000" b="1" kern="1200" dirty="0"/>
          </a:p>
        </p:txBody>
      </p:sp>
      <p:sp>
        <p:nvSpPr>
          <p:cNvPr id="7" name="Freeform 6"/>
          <p:cNvSpPr/>
          <p:nvPr/>
        </p:nvSpPr>
        <p:spPr>
          <a:xfrm>
            <a:off x="2971803" y="1295399"/>
            <a:ext cx="2722403" cy="2523744"/>
          </a:xfrm>
          <a:custGeom>
            <a:avLst/>
            <a:gdLst>
              <a:gd name="connsiteX0" fmla="*/ 1541859 w 2060628"/>
              <a:gd name="connsiteY0" fmla="*/ 521905 h 2060628"/>
              <a:gd name="connsiteX1" fmla="*/ 1845871 w 2060628"/>
              <a:gd name="connsiteY1" fmla="*/ 430281 h 2060628"/>
              <a:gd name="connsiteX2" fmla="*/ 1957736 w 2060628"/>
              <a:gd name="connsiteY2" fmla="*/ 624037 h 2060628"/>
              <a:gd name="connsiteX3" fmla="*/ 1726382 w 2060628"/>
              <a:gd name="connsiteY3" fmla="*/ 841508 h 2060628"/>
              <a:gd name="connsiteX4" fmla="*/ 1726382 w 2060628"/>
              <a:gd name="connsiteY4" fmla="*/ 1219120 h 2060628"/>
              <a:gd name="connsiteX5" fmla="*/ 1957736 w 2060628"/>
              <a:gd name="connsiteY5" fmla="*/ 1436591 h 2060628"/>
              <a:gd name="connsiteX6" fmla="*/ 1845871 w 2060628"/>
              <a:gd name="connsiteY6" fmla="*/ 1630347 h 2060628"/>
              <a:gd name="connsiteX7" fmla="*/ 1541859 w 2060628"/>
              <a:gd name="connsiteY7" fmla="*/ 1538723 h 2060628"/>
              <a:gd name="connsiteX8" fmla="*/ 1214837 w 2060628"/>
              <a:gd name="connsiteY8" fmla="*/ 1727529 h 2060628"/>
              <a:gd name="connsiteX9" fmla="*/ 1142179 w 2060628"/>
              <a:gd name="connsiteY9" fmla="*/ 2036624 h 2060628"/>
              <a:gd name="connsiteX10" fmla="*/ 918449 w 2060628"/>
              <a:gd name="connsiteY10" fmla="*/ 2036624 h 2060628"/>
              <a:gd name="connsiteX11" fmla="*/ 845791 w 2060628"/>
              <a:gd name="connsiteY11" fmla="*/ 1727529 h 2060628"/>
              <a:gd name="connsiteX12" fmla="*/ 518769 w 2060628"/>
              <a:gd name="connsiteY12" fmla="*/ 1538723 h 2060628"/>
              <a:gd name="connsiteX13" fmla="*/ 214757 w 2060628"/>
              <a:gd name="connsiteY13" fmla="*/ 1630347 h 2060628"/>
              <a:gd name="connsiteX14" fmla="*/ 102892 w 2060628"/>
              <a:gd name="connsiteY14" fmla="*/ 1436591 h 2060628"/>
              <a:gd name="connsiteX15" fmla="*/ 334246 w 2060628"/>
              <a:gd name="connsiteY15" fmla="*/ 1219120 h 2060628"/>
              <a:gd name="connsiteX16" fmla="*/ 334246 w 2060628"/>
              <a:gd name="connsiteY16" fmla="*/ 841508 h 2060628"/>
              <a:gd name="connsiteX17" fmla="*/ 102892 w 2060628"/>
              <a:gd name="connsiteY17" fmla="*/ 624037 h 2060628"/>
              <a:gd name="connsiteX18" fmla="*/ 214757 w 2060628"/>
              <a:gd name="connsiteY18" fmla="*/ 430281 h 2060628"/>
              <a:gd name="connsiteX19" fmla="*/ 518769 w 2060628"/>
              <a:gd name="connsiteY19" fmla="*/ 521905 h 2060628"/>
              <a:gd name="connsiteX20" fmla="*/ 845791 w 2060628"/>
              <a:gd name="connsiteY20" fmla="*/ 333099 h 2060628"/>
              <a:gd name="connsiteX21" fmla="*/ 918449 w 2060628"/>
              <a:gd name="connsiteY21" fmla="*/ 24004 h 2060628"/>
              <a:gd name="connsiteX22" fmla="*/ 1142179 w 2060628"/>
              <a:gd name="connsiteY22" fmla="*/ 24004 h 2060628"/>
              <a:gd name="connsiteX23" fmla="*/ 1214837 w 2060628"/>
              <a:gd name="connsiteY23" fmla="*/ 333099 h 2060628"/>
              <a:gd name="connsiteX24" fmla="*/ 1541859 w 2060628"/>
              <a:gd name="connsiteY24" fmla="*/ 521905 h 20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0628" h="2060628">
                <a:moveTo>
                  <a:pt x="1326317" y="521242"/>
                </a:moveTo>
                <a:lnTo>
                  <a:pt x="1546722" y="384736"/>
                </a:lnTo>
                <a:lnTo>
                  <a:pt x="1675892" y="513906"/>
                </a:lnTo>
                <a:lnTo>
                  <a:pt x="1539386" y="734311"/>
                </a:lnTo>
                <a:cubicBezTo>
                  <a:pt x="1591963" y="824733"/>
                  <a:pt x="1619506" y="927528"/>
                  <a:pt x="1619185" y="1032124"/>
                </a:cubicBezTo>
                <a:lnTo>
                  <a:pt x="1847605" y="1154747"/>
                </a:lnTo>
                <a:lnTo>
                  <a:pt x="1800325" y="1331198"/>
                </a:lnTo>
                <a:lnTo>
                  <a:pt x="1541196" y="1323181"/>
                </a:lnTo>
                <a:cubicBezTo>
                  <a:pt x="1489176" y="1413926"/>
                  <a:pt x="1413926" y="1489176"/>
                  <a:pt x="1323182" y="1541196"/>
                </a:cubicBezTo>
                <a:lnTo>
                  <a:pt x="1331197" y="1800326"/>
                </a:lnTo>
                <a:lnTo>
                  <a:pt x="1154747" y="1847605"/>
                </a:lnTo>
                <a:lnTo>
                  <a:pt x="1032124" y="1619184"/>
                </a:lnTo>
                <a:cubicBezTo>
                  <a:pt x="927528" y="1619506"/>
                  <a:pt x="824733" y="1591962"/>
                  <a:pt x="734311" y="1539386"/>
                </a:cubicBezTo>
                <a:lnTo>
                  <a:pt x="513906" y="1675892"/>
                </a:lnTo>
                <a:lnTo>
                  <a:pt x="384736" y="1546722"/>
                </a:lnTo>
                <a:lnTo>
                  <a:pt x="521242" y="1326317"/>
                </a:lnTo>
                <a:cubicBezTo>
                  <a:pt x="468665" y="1235895"/>
                  <a:pt x="441122" y="1133100"/>
                  <a:pt x="441443" y="1028504"/>
                </a:cubicBezTo>
                <a:lnTo>
                  <a:pt x="213023" y="905881"/>
                </a:lnTo>
                <a:lnTo>
                  <a:pt x="260303" y="729430"/>
                </a:lnTo>
                <a:lnTo>
                  <a:pt x="519432" y="737447"/>
                </a:lnTo>
                <a:cubicBezTo>
                  <a:pt x="571452" y="646702"/>
                  <a:pt x="646702" y="571452"/>
                  <a:pt x="737446" y="519432"/>
                </a:cubicBezTo>
                <a:lnTo>
                  <a:pt x="729431" y="260302"/>
                </a:lnTo>
                <a:lnTo>
                  <a:pt x="905881" y="213023"/>
                </a:lnTo>
                <a:lnTo>
                  <a:pt x="1028504" y="441444"/>
                </a:lnTo>
                <a:cubicBezTo>
                  <a:pt x="1133100" y="441122"/>
                  <a:pt x="1235895" y="468666"/>
                  <a:pt x="1326317" y="521242"/>
                </a:cubicBezTo>
                <a:close/>
              </a:path>
            </a:pathLst>
          </a:custGeom>
          <a:solidFill>
            <a:srgbClr val="00658E"/>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1014314"/>
              <a:satOff val="-5728"/>
              <a:lumOff val="-9804"/>
              <a:alphaOff val="0"/>
            </a:schemeClr>
          </a:fillRef>
          <a:effectRef idx="2">
            <a:schemeClr val="accent4">
              <a:hueOff val="1014314"/>
              <a:satOff val="-5728"/>
              <a:lumOff val="-9804"/>
              <a:alphaOff val="0"/>
            </a:schemeClr>
          </a:effectRef>
          <a:fontRef idx="minor">
            <a:schemeClr val="lt1"/>
          </a:fontRef>
        </p:style>
        <p:txBody>
          <a:bodyPr spcFirstLastPara="0" vert="horz" wrap="square" lIns="711454" tIns="711455" rIns="711454" bIns="711453" numCol="1" spcCol="1270" anchor="ctr" anchorCtr="0">
            <a:noAutofit/>
          </a:bodyPr>
          <a:lstStyle/>
          <a:p>
            <a:pPr lvl="0" algn="ctr" defTabSz="977900">
              <a:lnSpc>
                <a:spcPct val="90000"/>
              </a:lnSpc>
              <a:spcBef>
                <a:spcPct val="0"/>
              </a:spcBef>
              <a:spcAft>
                <a:spcPct val="35000"/>
              </a:spcAft>
            </a:pPr>
            <a:r>
              <a:rPr lang="en-US" sz="2200" kern="1200" dirty="0" smtClean="0"/>
              <a:t>Devotion to Duty</a:t>
            </a:r>
            <a:endParaRPr lang="en-US" sz="2200" kern="1200" dirty="0"/>
          </a:p>
        </p:txBody>
      </p:sp>
      <p:sp>
        <p:nvSpPr>
          <p:cNvPr id="8" name="Circular Arrow 7"/>
          <p:cNvSpPr/>
          <p:nvPr/>
        </p:nvSpPr>
        <p:spPr>
          <a:xfrm>
            <a:off x="3428987" y="3156493"/>
            <a:ext cx="3701491" cy="3701491"/>
          </a:xfrm>
          <a:prstGeom prst="circularArrow">
            <a:avLst>
              <a:gd name="adj1" fmla="val 4687"/>
              <a:gd name="adj2" fmla="val 299029"/>
              <a:gd name="adj3" fmla="val 2536815"/>
              <a:gd name="adj4" fmla="val 15817490"/>
              <a:gd name="adj5" fmla="val 5469"/>
            </a:avLst>
          </a:prstGeom>
          <a:solidFill>
            <a:srgbClr val="15BCFF"/>
          </a:solidFill>
          <a:ln>
            <a:solidFill>
              <a:srgbClr val="15BCFF"/>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9" name="Shape 8"/>
          <p:cNvSpPr/>
          <p:nvPr/>
        </p:nvSpPr>
        <p:spPr>
          <a:xfrm>
            <a:off x="1720755" y="2507991"/>
            <a:ext cx="2689364" cy="2689364"/>
          </a:xfrm>
          <a:prstGeom prst="leftCircularArrow">
            <a:avLst>
              <a:gd name="adj1" fmla="val 6452"/>
              <a:gd name="adj2" fmla="val 429999"/>
              <a:gd name="adj3" fmla="val 10489124"/>
              <a:gd name="adj4" fmla="val 14837806"/>
              <a:gd name="adj5" fmla="val 7527"/>
            </a:avLst>
          </a:prstGeom>
          <a:solidFill>
            <a:srgbClr val="008CC4"/>
          </a:solidFill>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507157"/>
              <a:satOff val="-2864"/>
              <a:lumOff val="-4902"/>
              <a:alphaOff val="0"/>
            </a:schemeClr>
          </a:fillRef>
          <a:effectRef idx="2">
            <a:schemeClr val="accent4">
              <a:hueOff val="507157"/>
              <a:satOff val="-2864"/>
              <a:lumOff val="-4902"/>
              <a:alphaOff val="0"/>
            </a:schemeClr>
          </a:effectRef>
          <a:fontRef idx="minor">
            <a:schemeClr val="lt1"/>
          </a:fontRef>
        </p:style>
        <p:txBody>
          <a:bodyPr/>
          <a:lstStyle/>
          <a:p>
            <a:endParaRPr lang="en-US"/>
          </a:p>
        </p:txBody>
      </p:sp>
      <p:sp>
        <p:nvSpPr>
          <p:cNvPr id="10" name="Circular Arrow 9"/>
          <p:cNvSpPr/>
          <p:nvPr/>
        </p:nvSpPr>
        <p:spPr>
          <a:xfrm>
            <a:off x="2794531" y="1071039"/>
            <a:ext cx="2899676" cy="2899676"/>
          </a:xfrm>
          <a:prstGeom prst="circularArrow">
            <a:avLst>
              <a:gd name="adj1" fmla="val 5984"/>
              <a:gd name="adj2" fmla="val 394124"/>
              <a:gd name="adj3" fmla="val 13313824"/>
              <a:gd name="adj4" fmla="val 10508221"/>
              <a:gd name="adj5" fmla="val 6981"/>
            </a:avLst>
          </a:prstGeom>
          <a:solidFill>
            <a:srgbClr val="00658E"/>
          </a:solidFill>
          <a:ln>
            <a:solidFill>
              <a:schemeClr val="accent1"/>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1014314"/>
              <a:satOff val="-5728"/>
              <a:lumOff val="-9804"/>
              <a:alphaOff val="0"/>
            </a:schemeClr>
          </a:fillRef>
          <a:effectRef idx="2">
            <a:schemeClr val="accent4">
              <a:hueOff val="1014314"/>
              <a:satOff val="-5728"/>
              <a:lumOff val="-9804"/>
              <a:alphaOff val="0"/>
            </a:schemeClr>
          </a:effectRef>
          <a:fontRef idx="minor">
            <a:schemeClr val="lt1"/>
          </a:fontRef>
        </p:style>
        <p:txBody>
          <a:bodyPr/>
          <a:lstStyle/>
          <a:p>
            <a:endParaRPr lang="en-US"/>
          </a:p>
        </p:txBody>
      </p:sp>
      <p:sp>
        <p:nvSpPr>
          <p:cNvPr id="2" name="Title 1"/>
          <p:cNvSpPr>
            <a:spLocks noGrp="1"/>
          </p:cNvSpPr>
          <p:nvPr>
            <p:ph type="title"/>
          </p:nvPr>
        </p:nvSpPr>
        <p:spPr>
          <a:xfrm>
            <a:off x="1143000" y="228600"/>
            <a:ext cx="7431088" cy="1143000"/>
          </a:xfrm>
        </p:spPr>
        <p:txBody>
          <a:bodyPr rtlCol="0">
            <a:noAutofit/>
          </a:bodyPr>
          <a:lstStyle/>
          <a:p>
            <a:pPr fontAlgn="auto">
              <a:spcAft>
                <a:spcPts val="0"/>
              </a:spcAft>
              <a:defRPr/>
            </a:pPr>
            <a:r>
              <a:rPr lang="en-US" dirty="0" smtClean="0">
                <a:solidFill>
                  <a:srgbClr val="00658E"/>
                </a:solidFill>
              </a:rPr>
              <a:t>USCG Core Values</a:t>
            </a:r>
            <a:endParaRPr lang="en-US" dirty="0">
              <a:solidFill>
                <a:srgbClr val="00658E"/>
              </a:solidFill>
            </a:endParaRPr>
          </a:p>
        </p:txBody>
      </p:sp>
      <p:sp>
        <p:nvSpPr>
          <p:cNvPr id="4" name="Slide Number Placeholder 3"/>
          <p:cNvSpPr>
            <a:spLocks noGrp="1"/>
          </p:cNvSpPr>
          <p:nvPr>
            <p:ph type="sldNum" sz="quarter" idx="12"/>
          </p:nvPr>
        </p:nvSpPr>
        <p:spPr/>
        <p:txBody>
          <a:bodyPr/>
          <a:lstStyle/>
          <a:p>
            <a:fld id="{1DE98E46-9EF5-48BE-B7A8-22E55D1843BB}" type="slidenum">
              <a:rPr lang="en-US" smtClean="0"/>
              <a:pPr/>
              <a:t>12</a:t>
            </a:fld>
            <a:endParaRPr lang="en-US"/>
          </a:p>
        </p:txBody>
      </p:sp>
    </p:spTree>
    <p:extLst>
      <p:ext uri="{BB962C8B-B14F-4D97-AF65-F5344CB8AC3E}">
        <p14:creationId xmlns:p14="http://schemas.microsoft.com/office/powerpoint/2010/main" xmlns="" val="39228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endCondLst>
                                    <p:cond evt="onNext" delay="0">
                                      <p:tgtEl>
                                        <p:sldTgt/>
                                      </p:tgtEl>
                                    </p:cond>
                                  </p:endCondLst>
                                  <p:childTnLst>
                                    <p:animRot by="21600000">
                                      <p:cBhvr>
                                        <p:cTn id="6" dur="3000" fill="hold"/>
                                        <p:tgtEl>
                                          <p:spTgt spid="5"/>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5aa9_binary_people_men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881313"/>
            <a:ext cx="1408113"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 descr="Arab-Men-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5091113"/>
            <a:ext cx="1222375" cy="150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6" descr="article-1027415-05EE8AC30000044D-577_468x387.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400" y="4938713"/>
            <a:ext cx="1447800" cy="169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7" descr="Comedian_year_old_Prof_Irwin_Corey_panhandles_alon-tsrt.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52800" y="2957513"/>
            <a:ext cx="12954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8" descr="Corbis-42-15513554.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28800" y="2881313"/>
            <a:ext cx="1295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9" descr="Dahab.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00600" y="5091113"/>
            <a:ext cx="1295400" cy="152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11" descr="img-our-people-brae-careers_231748660179.png"/>
          <p:cNvPicPr>
            <a:picLocks noChangeAspect="1"/>
          </p:cNvPicPr>
          <p:nvPr/>
        </p:nvPicPr>
        <p:blipFill>
          <a:blip r:embed="rId9" cstate="print">
            <a:extLst>
              <a:ext uri="{28A0092B-C50C-407E-A947-70E740481C1C}">
                <a14:useLocalDpi xmlns:a14="http://schemas.microsoft.com/office/drawing/2010/main" xmlns="" val="0"/>
              </a:ext>
            </a:extLst>
          </a:blip>
          <a:srcRect b="14548"/>
          <a:stretch>
            <a:fillRect/>
          </a:stretch>
        </p:blipFill>
        <p:spPr bwMode="auto">
          <a:xfrm>
            <a:off x="6705600" y="900113"/>
            <a:ext cx="1600200"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13" descr="manny-pacquiao-2012-not-against-gay-people.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800600" y="3033713"/>
            <a:ext cx="1219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15" descr="nom-de-guerre-oliver-people-eyeglasses-03_01.jp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467600" y="3109913"/>
            <a:ext cx="147478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16" descr="roland-martin_glaad_protest_superbowl_tweets.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33800" y="1281113"/>
            <a:ext cx="1295400"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10" descr="fat-people-fat-people-demotivational-poster-1240162403.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905000" y="1128713"/>
            <a:ext cx="16287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1" name="Picture 2" descr="http://static.becomegorgeous.com/img/arts/2010/Oct/13/2936/taylormomsen4.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04800" y="4862513"/>
            <a:ext cx="1420813" cy="175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4" descr="http://www.men-hairstyle.net/wp-content/uploads/2010/08/so-ugly-beard.jpg"/>
          <p:cNvPicPr>
            <a:picLocks noChangeAspect="1" noChangeArrowheads="1"/>
          </p:cNvPicPr>
          <p:nvPr/>
        </p:nvPicPr>
        <p:blipFill>
          <a:blip r:embed="rId15" cstate="print">
            <a:lum bright="-10000"/>
            <a:extLst>
              <a:ext uri="{28A0092B-C50C-407E-A947-70E740481C1C}">
                <a14:useLocalDpi xmlns:a14="http://schemas.microsoft.com/office/drawing/2010/main" xmlns="" val="0"/>
              </a:ext>
            </a:extLst>
          </a:blip>
          <a:srcRect/>
          <a:stretch>
            <a:fillRect/>
          </a:stretch>
        </p:blipFill>
        <p:spPr bwMode="auto">
          <a:xfrm>
            <a:off x="6172200" y="3109913"/>
            <a:ext cx="1296988"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6" descr="http://yeldaba.files.wordpress.com/2012/04/oldlady.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04800" y="976313"/>
            <a:ext cx="14478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4" name="Picture 8" descr="http://cdn.tss.uproxx.com/TSS/wp-content/uploads/2009/06/56.jp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257800" y="1281113"/>
            <a:ext cx="1216025"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5" name="Picture 21" descr="pierced face.gif"/>
          <p:cNvPicPr>
            <a:picLocks noChangeAspect="1"/>
          </p:cNvPicPr>
          <p:nvPr/>
        </p:nvPicPr>
        <p:blipFill>
          <a:blip r:embed="rId18" cstate="print">
            <a:lum contrast="20000"/>
            <a:extLst>
              <a:ext uri="{28A0092B-C50C-407E-A947-70E740481C1C}">
                <a14:useLocalDpi xmlns:a14="http://schemas.microsoft.com/office/drawing/2010/main" xmlns="" val="0"/>
              </a:ext>
            </a:extLst>
          </a:blip>
          <a:srcRect/>
          <a:stretch>
            <a:fillRect/>
          </a:stretch>
        </p:blipFill>
        <p:spPr bwMode="auto">
          <a:xfrm>
            <a:off x="1828800" y="4938713"/>
            <a:ext cx="124618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6" name="Picture 22" descr="jewish.jpg"/>
          <p:cNvPicPr>
            <a:picLocks noChangeAspect="1"/>
          </p:cNvPicPr>
          <p:nvPr/>
        </p:nvPicPr>
        <p:blipFill>
          <a:blip r:embed="rId19" cstate="print">
            <a:lum bright="-10000" contrast="10000"/>
            <a:extLst>
              <a:ext uri="{28A0092B-C50C-407E-A947-70E740481C1C}">
                <a14:useLocalDpi xmlns:a14="http://schemas.microsoft.com/office/drawing/2010/main" xmlns="" val="0"/>
              </a:ext>
            </a:extLst>
          </a:blip>
          <a:srcRect/>
          <a:stretch>
            <a:fillRect/>
          </a:stretch>
        </p:blipFill>
        <p:spPr bwMode="auto">
          <a:xfrm>
            <a:off x="7620000" y="4938713"/>
            <a:ext cx="1212850" cy="163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94" name="TextBox 48"/>
          <p:cNvSpPr txBox="1">
            <a:spLocks noChangeArrowheads="1"/>
          </p:cNvSpPr>
          <p:nvPr/>
        </p:nvSpPr>
        <p:spPr bwMode="auto">
          <a:xfrm>
            <a:off x="457200" y="330200"/>
            <a:ext cx="83978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en-US" sz="3200">
                <a:latin typeface="Comic Sans MS" pitchFamily="66" charset="0"/>
              </a:rPr>
              <a:t>Who would you choose to join your flotilla?</a:t>
            </a:r>
          </a:p>
        </p:txBody>
      </p:sp>
      <p:sp>
        <p:nvSpPr>
          <p:cNvPr id="3" name="Slide Number Placeholder 2"/>
          <p:cNvSpPr>
            <a:spLocks noGrp="1"/>
          </p:cNvSpPr>
          <p:nvPr>
            <p:ph type="sldNum" sz="quarter" idx="12"/>
          </p:nvPr>
        </p:nvSpPr>
        <p:spPr/>
        <p:txBody>
          <a:bodyPr/>
          <a:lstStyle/>
          <a:p>
            <a:fld id="{1DE98E46-9EF5-48BE-B7A8-22E55D1843BB}" type="slidenum">
              <a:rPr lang="en-US" smtClean="0"/>
              <a:pPr/>
              <a:t>13</a:t>
            </a:fld>
            <a:endParaRPr lang="en-US"/>
          </a:p>
        </p:txBody>
      </p:sp>
    </p:spTree>
    <p:extLst>
      <p:ext uri="{BB962C8B-B14F-4D97-AF65-F5344CB8AC3E}">
        <p14:creationId xmlns:p14="http://schemas.microsoft.com/office/powerpoint/2010/main" xmlns="" val="1518183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90600" y="514350"/>
            <a:ext cx="3505200" cy="1443038"/>
          </a:xfrm>
        </p:spPr>
        <p:txBody>
          <a:bodyPr/>
          <a:lstStyle/>
          <a:p>
            <a:pPr algn="l"/>
            <a:r>
              <a:rPr lang="en-US" dirty="0" smtClean="0"/>
              <a:t>Scenario 1</a:t>
            </a:r>
          </a:p>
        </p:txBody>
      </p:sp>
      <p:sp>
        <p:nvSpPr>
          <p:cNvPr id="8195" name="Content Placeholder 2"/>
          <p:cNvSpPr>
            <a:spLocks noGrp="1"/>
          </p:cNvSpPr>
          <p:nvPr>
            <p:ph idx="1"/>
          </p:nvPr>
        </p:nvSpPr>
        <p:spPr>
          <a:xfrm>
            <a:off x="838200" y="1809750"/>
            <a:ext cx="4038600" cy="4743450"/>
          </a:xfrm>
        </p:spPr>
        <p:txBody>
          <a:bodyPr>
            <a:normAutofit/>
          </a:bodyPr>
          <a:lstStyle/>
          <a:p>
            <a:r>
              <a:rPr lang="en-US" sz="2400" dirty="0" smtClean="0">
                <a:solidFill>
                  <a:schemeClr val="tx1"/>
                </a:solidFill>
              </a:rPr>
              <a:t>Julie Fisher</a:t>
            </a:r>
          </a:p>
          <a:p>
            <a:pPr lvl="1"/>
            <a:r>
              <a:rPr lang="en-US" sz="2400" dirty="0" smtClean="0">
                <a:solidFill>
                  <a:schemeClr val="tx1"/>
                </a:solidFill>
              </a:rPr>
              <a:t>Active member of your</a:t>
            </a:r>
            <a:br>
              <a:rPr lang="en-US" sz="2400" dirty="0" smtClean="0">
                <a:solidFill>
                  <a:schemeClr val="tx1"/>
                </a:solidFill>
              </a:rPr>
            </a:br>
            <a:r>
              <a:rPr lang="en-US" sz="2400" dirty="0" smtClean="0">
                <a:solidFill>
                  <a:schemeClr val="tx1"/>
                </a:solidFill>
              </a:rPr>
              <a:t>flotilla</a:t>
            </a:r>
          </a:p>
          <a:p>
            <a:pPr lvl="1"/>
            <a:r>
              <a:rPr lang="en-US" sz="2400" dirty="0" smtClean="0">
                <a:solidFill>
                  <a:schemeClr val="tx1"/>
                </a:solidFill>
              </a:rPr>
              <a:t>Boat crew member</a:t>
            </a:r>
          </a:p>
          <a:p>
            <a:pPr lvl="1"/>
            <a:r>
              <a:rPr lang="en-US" sz="2400" dirty="0" smtClean="0">
                <a:solidFill>
                  <a:schemeClr val="tx1"/>
                </a:solidFill>
              </a:rPr>
              <a:t>Good worker, easy going</a:t>
            </a:r>
          </a:p>
          <a:p>
            <a:r>
              <a:rPr lang="en-US" sz="2400" dirty="0" smtClean="0">
                <a:solidFill>
                  <a:schemeClr val="tx1"/>
                </a:solidFill>
              </a:rPr>
              <a:t>Last week you received this announcement in the mail</a:t>
            </a:r>
          </a:p>
          <a:p>
            <a:r>
              <a:rPr lang="en-US" sz="2400" dirty="0" smtClean="0">
                <a:solidFill>
                  <a:schemeClr val="tx1"/>
                </a:solidFill>
              </a:rPr>
              <a:t>You are against same sex marriages</a:t>
            </a:r>
          </a:p>
          <a:p>
            <a:r>
              <a:rPr lang="en-US" sz="2400" dirty="0" smtClean="0">
                <a:solidFill>
                  <a:schemeClr val="tx1"/>
                </a:solidFill>
              </a:rPr>
              <a:t>How do you react?</a:t>
            </a:r>
          </a:p>
          <a:p>
            <a:endParaRPr lang="en-US" sz="2400" dirty="0" smtClean="0">
              <a:solidFill>
                <a:schemeClr val="tx1"/>
              </a:solidFill>
            </a:endParaRPr>
          </a:p>
        </p:txBody>
      </p:sp>
      <p:pic>
        <p:nvPicPr>
          <p:cNvPr id="6" name="Picture 5"/>
          <p:cNvPicPr>
            <a:picLocks noChangeAspect="1"/>
          </p:cNvPicPr>
          <p:nvPr/>
        </p:nvPicPr>
        <p:blipFill>
          <a:blip r:embed="rId3" cstate="print"/>
          <a:stretch>
            <a:fillRect/>
          </a:stretch>
        </p:blipFill>
        <p:spPr>
          <a:xfrm>
            <a:off x="4800600" y="762000"/>
            <a:ext cx="4048125" cy="5667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1DE98E46-9EF5-48BE-B7A8-22E55D1843BB}" type="slidenum">
              <a:rPr lang="en-US" smtClean="0"/>
              <a:pPr/>
              <a:t>14</a:t>
            </a:fld>
            <a:endParaRPr lang="en-US" dirty="0"/>
          </a:p>
        </p:txBody>
      </p:sp>
    </p:spTree>
    <p:extLst>
      <p:ext uri="{BB962C8B-B14F-4D97-AF65-F5344CB8AC3E}">
        <p14:creationId xmlns:p14="http://schemas.microsoft.com/office/powerpoint/2010/main" xmlns="" val="9237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57623"/>
          <a:stretch>
            <a:fillRect/>
          </a:stretch>
        </p:blipFill>
        <p:spPr bwMode="auto">
          <a:xfrm rot="16842544" flipV="1">
            <a:off x="7384119" y="4975973"/>
            <a:ext cx="1485876" cy="2375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19" name="Title 1"/>
          <p:cNvSpPr>
            <a:spLocks noGrp="1"/>
          </p:cNvSpPr>
          <p:nvPr>
            <p:ph type="title"/>
          </p:nvPr>
        </p:nvSpPr>
        <p:spPr/>
        <p:txBody>
          <a:bodyPr/>
          <a:lstStyle/>
          <a:p>
            <a:r>
              <a:rPr lang="en-US" smtClean="0"/>
              <a:t>Scenario 2</a:t>
            </a:r>
          </a:p>
        </p:txBody>
      </p:sp>
      <p:sp>
        <p:nvSpPr>
          <p:cNvPr id="9220" name="Content Placeholder 2"/>
          <p:cNvSpPr>
            <a:spLocks noGrp="1"/>
          </p:cNvSpPr>
          <p:nvPr>
            <p:ph idx="1"/>
          </p:nvPr>
        </p:nvSpPr>
        <p:spPr>
          <a:xfrm>
            <a:off x="838200" y="2038350"/>
            <a:ext cx="4419600" cy="3951288"/>
          </a:xfrm>
        </p:spPr>
        <p:txBody>
          <a:bodyPr>
            <a:normAutofit lnSpcReduction="10000"/>
          </a:bodyPr>
          <a:lstStyle/>
          <a:p>
            <a:r>
              <a:rPr lang="en-US" dirty="0" smtClean="0">
                <a:solidFill>
                  <a:schemeClr val="tx1"/>
                </a:solidFill>
              </a:rPr>
              <a:t>You are at your flotilla meeting when the two new individuals (shown on the right) walk in the door and ask about joining</a:t>
            </a:r>
          </a:p>
          <a:p>
            <a:r>
              <a:rPr lang="en-US" dirty="0" smtClean="0">
                <a:solidFill>
                  <a:schemeClr val="tx1"/>
                </a:solidFill>
              </a:rPr>
              <a:t>How are you going to respond?</a:t>
            </a:r>
          </a:p>
        </p:txBody>
      </p:sp>
      <p:pic>
        <p:nvPicPr>
          <p:cNvPr id="9221"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94262" y="3352800"/>
            <a:ext cx="2954338"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800" y="2333625"/>
            <a:ext cx="1590675"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E98E46-9EF5-48BE-B7A8-22E55D1843BB}" type="slidenum">
              <a:rPr lang="en-US" smtClean="0"/>
              <a:pPr/>
              <a:t>15</a:t>
            </a:fld>
            <a:endParaRPr lang="en-US" dirty="0"/>
          </a:p>
        </p:txBody>
      </p:sp>
    </p:spTree>
    <p:extLst>
      <p:ext uri="{BB962C8B-B14F-4D97-AF65-F5344CB8AC3E}">
        <p14:creationId xmlns:p14="http://schemas.microsoft.com/office/powerpoint/2010/main" xmlns="" val="161398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a:xfrm>
            <a:off x="838200" y="1905000"/>
            <a:ext cx="6916738" cy="3951288"/>
          </a:xfrm>
        </p:spPr>
        <p:txBody>
          <a:bodyPr>
            <a:normAutofit/>
          </a:bodyPr>
          <a:lstStyle/>
          <a:p>
            <a:r>
              <a:rPr lang="en-US" dirty="0" smtClean="0">
                <a:solidFill>
                  <a:schemeClr val="tx1"/>
                </a:solidFill>
              </a:rPr>
              <a:t>You welcome both individuals into your flotilla.</a:t>
            </a:r>
          </a:p>
          <a:p>
            <a:r>
              <a:rPr lang="en-US" dirty="0" smtClean="0">
                <a:solidFill>
                  <a:schemeClr val="tx1"/>
                </a:solidFill>
              </a:rPr>
              <a:t>How should your flotilla </a:t>
            </a:r>
            <a:br>
              <a:rPr lang="en-US" dirty="0" smtClean="0">
                <a:solidFill>
                  <a:schemeClr val="tx1"/>
                </a:solidFill>
              </a:rPr>
            </a:br>
            <a:r>
              <a:rPr lang="en-US" dirty="0" smtClean="0">
                <a:solidFill>
                  <a:schemeClr val="tx1"/>
                </a:solidFill>
              </a:rPr>
              <a:t>ensure that they are </a:t>
            </a:r>
            <a:br>
              <a:rPr lang="en-US" dirty="0" smtClean="0">
                <a:solidFill>
                  <a:schemeClr val="tx1"/>
                </a:solidFill>
              </a:rPr>
            </a:br>
            <a:r>
              <a:rPr lang="en-US" dirty="0" smtClean="0">
                <a:solidFill>
                  <a:schemeClr val="tx1"/>
                </a:solidFill>
              </a:rPr>
              <a:t>properly included as </a:t>
            </a:r>
            <a:br>
              <a:rPr lang="en-US" dirty="0" smtClean="0">
                <a:solidFill>
                  <a:schemeClr val="tx1"/>
                </a:solidFill>
              </a:rPr>
            </a:br>
            <a:r>
              <a:rPr lang="en-US" dirty="0" smtClean="0">
                <a:solidFill>
                  <a:schemeClr val="tx1"/>
                </a:solidFill>
              </a:rPr>
              <a:t>members of the </a:t>
            </a:r>
            <a:br>
              <a:rPr lang="en-US" dirty="0" smtClean="0">
                <a:solidFill>
                  <a:schemeClr val="tx1"/>
                </a:solidFill>
              </a:rPr>
            </a:br>
            <a:r>
              <a:rPr lang="en-US" dirty="0" smtClean="0">
                <a:solidFill>
                  <a:schemeClr val="tx1"/>
                </a:solidFill>
              </a:rPr>
              <a:t>Coast Guard Auxiliary?</a:t>
            </a:r>
            <a:endParaRPr lang="en-US" dirty="0">
              <a:solidFill>
                <a:schemeClr val="tx1"/>
              </a:solidFill>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3799" y="3352800"/>
            <a:ext cx="2954338"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t="57623"/>
          <a:stretch>
            <a:fillRect/>
          </a:stretch>
        </p:blipFill>
        <p:spPr bwMode="auto">
          <a:xfrm rot="16842544" flipV="1">
            <a:off x="7384119" y="4975973"/>
            <a:ext cx="1485876" cy="2375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2800" y="2362200"/>
            <a:ext cx="1590675"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1DE98E46-9EF5-48BE-B7A8-22E55D1843BB}" type="slidenum">
              <a:rPr lang="en-US" smtClean="0"/>
              <a:pPr/>
              <a:t>16</a:t>
            </a:fld>
            <a:endParaRPr lang="en-US" dirty="0"/>
          </a:p>
        </p:txBody>
      </p:sp>
    </p:spTree>
    <p:extLst>
      <p:ext uri="{BB962C8B-B14F-4D97-AF65-F5344CB8AC3E}">
        <p14:creationId xmlns:p14="http://schemas.microsoft.com/office/powerpoint/2010/main" xmlns="" val="34775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 4</a:t>
            </a:r>
            <a:endParaRPr lang="en-US" dirty="0"/>
          </a:p>
        </p:txBody>
      </p:sp>
      <p:sp>
        <p:nvSpPr>
          <p:cNvPr id="3" name="Content Placeholder 2"/>
          <p:cNvSpPr>
            <a:spLocks noGrp="1"/>
          </p:cNvSpPr>
          <p:nvPr>
            <p:ph idx="1"/>
          </p:nvPr>
        </p:nvSpPr>
        <p:spPr>
          <a:xfrm>
            <a:off x="838200" y="2468880"/>
            <a:ext cx="7848600" cy="3550920"/>
          </a:xfrm>
        </p:spPr>
        <p:txBody>
          <a:bodyPr/>
          <a:lstStyle/>
          <a:p>
            <a:r>
              <a:rPr lang="en-US" dirty="0" smtClean="0">
                <a:solidFill>
                  <a:schemeClr val="tx1"/>
                </a:solidFill>
              </a:rPr>
              <a:t>Arthur joined your flotilla and wants to qualify for boat crew.  You decide that the only time you will patrol is on Saturdays.  Arthur comes to you and tells you he is a Seventh Day Adventist and cannot go out on Saturday.  What should you do?</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E98E46-9EF5-48BE-B7A8-22E55D1843BB}" type="slidenum">
              <a:rPr lang="en-US" smtClean="0"/>
              <a:pPr/>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28575" y="685800"/>
            <a:ext cx="2921725" cy="1676400"/>
          </a:xfrm>
          <a:prstGeom prst="rect">
            <a:avLst/>
          </a:prstGeom>
        </p:spPr>
      </p:pic>
    </p:spTree>
    <p:extLst>
      <p:ext uri="{BB962C8B-B14F-4D97-AF65-F5344CB8AC3E}">
        <p14:creationId xmlns:p14="http://schemas.microsoft.com/office/powerpoint/2010/main" xmlns="" val="3398656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a:t>
            </a:r>
            <a:endParaRPr lang="en-US" dirty="0"/>
          </a:p>
        </p:txBody>
      </p:sp>
      <p:sp>
        <p:nvSpPr>
          <p:cNvPr id="3" name="Content Placeholder 2"/>
          <p:cNvSpPr>
            <a:spLocks noGrp="1"/>
          </p:cNvSpPr>
          <p:nvPr>
            <p:ph idx="1"/>
          </p:nvPr>
        </p:nvSpPr>
        <p:spPr>
          <a:xfrm>
            <a:off x="838200" y="1752600"/>
            <a:ext cx="7848600" cy="3246120"/>
          </a:xfrm>
        </p:spPr>
        <p:txBody>
          <a:bodyPr/>
          <a:lstStyle/>
          <a:p>
            <a:r>
              <a:rPr lang="en-US" dirty="0" smtClean="0">
                <a:solidFill>
                  <a:schemeClr val="tx1"/>
                </a:solidFill>
              </a:rPr>
              <a:t>Jacob has joined your flotilla.  He shows up for boat crew duty and when he exits his car you notice that he is in uniform and wearing a highly decorated yarmulke.  You approach the car to talk to him – what do you say?</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E98E46-9EF5-48BE-B7A8-22E55D1843BB}" type="slidenum">
              <a:rPr lang="en-US" smtClean="0"/>
              <a:pPr/>
              <a:t>18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0" y="4577684"/>
            <a:ext cx="2019972" cy="2160247"/>
          </a:xfrm>
          <a:prstGeom prst="rect">
            <a:avLst/>
          </a:prstGeom>
        </p:spPr>
      </p:pic>
    </p:spTree>
    <p:extLst>
      <p:ext uri="{BB962C8B-B14F-4D97-AF65-F5344CB8AC3E}">
        <p14:creationId xmlns:p14="http://schemas.microsoft.com/office/powerpoint/2010/main" xmlns="" val="175522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6</a:t>
            </a:r>
            <a:endParaRPr lang="en-US" dirty="0"/>
          </a:p>
        </p:txBody>
      </p:sp>
      <p:sp>
        <p:nvSpPr>
          <p:cNvPr id="3" name="Content Placeholder 2"/>
          <p:cNvSpPr>
            <a:spLocks noGrp="1"/>
          </p:cNvSpPr>
          <p:nvPr>
            <p:ph idx="1"/>
          </p:nvPr>
        </p:nvSpPr>
        <p:spPr>
          <a:xfrm>
            <a:off x="838200" y="3307080"/>
            <a:ext cx="7848600" cy="3017520"/>
          </a:xfrm>
        </p:spPr>
        <p:txBody>
          <a:bodyPr/>
          <a:lstStyle/>
          <a:p>
            <a:r>
              <a:rPr lang="en-US" dirty="0" smtClean="0">
                <a:solidFill>
                  <a:schemeClr val="tx1"/>
                </a:solidFill>
              </a:rPr>
              <a:t>Wayne, one of your best coxswains, always goes out with a crew of men.  When a qualified woman requests to join the crew, he always finds a way to refuse.  What should you do?</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E98E46-9EF5-48BE-B7A8-22E55D1843BB}" type="slidenum">
              <a:rPr lang="en-US" smtClean="0"/>
              <a:pPr/>
              <a:t>19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5072" y="642647"/>
            <a:ext cx="2287944" cy="2639935"/>
          </a:xfrm>
          <a:prstGeom prst="rect">
            <a:avLst/>
          </a:prstGeom>
        </p:spPr>
      </p:pic>
    </p:spTree>
    <p:extLst>
      <p:ext uri="{BB962C8B-B14F-4D97-AF65-F5344CB8AC3E}">
        <p14:creationId xmlns:p14="http://schemas.microsoft.com/office/powerpoint/2010/main" xmlns="" val="2337900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54E6168-198A-4464-A5FC-1F97D7827A3F}" type="slidenum">
              <a:rPr lang="en-US"/>
              <a:pPr>
                <a:defRPr/>
              </a:pPr>
              <a:t>2</a:t>
            </a:fld>
            <a:endParaRPr lang="en-US"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2171700" y="628650"/>
            <a:ext cx="4800600" cy="592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7060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7</a:t>
            </a:r>
            <a:endParaRPr lang="en-US" dirty="0"/>
          </a:p>
        </p:txBody>
      </p:sp>
      <p:sp>
        <p:nvSpPr>
          <p:cNvPr id="3" name="Content Placeholder 2"/>
          <p:cNvSpPr>
            <a:spLocks noGrp="1"/>
          </p:cNvSpPr>
          <p:nvPr>
            <p:ph idx="1"/>
          </p:nvPr>
        </p:nvSpPr>
        <p:spPr>
          <a:xfrm>
            <a:off x="838200" y="3078480"/>
            <a:ext cx="7848600" cy="3474720"/>
          </a:xfrm>
        </p:spPr>
        <p:txBody>
          <a:bodyPr>
            <a:normAutofit lnSpcReduction="10000"/>
          </a:bodyPr>
          <a:lstStyle/>
          <a:p>
            <a:r>
              <a:rPr lang="en-US" dirty="0" smtClean="0">
                <a:solidFill>
                  <a:schemeClr val="tx1"/>
                </a:solidFill>
              </a:rPr>
              <a:t>You are performing a Qualification Exam for an elderly (80 yrs) coxswain and realize that his/her skills have noticeably diminished.  Upon notifying him/her that he/she failed the exam, he/she complains that you are discriminating due to age.  How do you handle this?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1DE98E46-9EF5-48BE-B7A8-22E55D1843BB}" type="slidenum">
              <a:rPr lang="en-US" smtClean="0"/>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8800" y="762000"/>
            <a:ext cx="3221186" cy="2014664"/>
          </a:xfrm>
          <a:prstGeom prst="rect">
            <a:avLst/>
          </a:prstGeom>
        </p:spPr>
      </p:pic>
    </p:spTree>
    <p:extLst>
      <p:ext uri="{BB962C8B-B14F-4D97-AF65-F5344CB8AC3E}">
        <p14:creationId xmlns:p14="http://schemas.microsoft.com/office/powerpoint/2010/main" xmlns="" val="176545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77200" cy="1143000"/>
          </a:xfrm>
        </p:spPr>
        <p:txBody>
          <a:bodyPr>
            <a:normAutofit fontScale="90000"/>
          </a:bodyPr>
          <a:lstStyle/>
          <a:p>
            <a:pPr algn="ctr"/>
            <a:r>
              <a:rPr lang="en-US" dirty="0" smtClean="0"/>
              <a:t>Managing Auxiliary</a:t>
            </a:r>
            <a:r>
              <a:rPr lang="en-US" dirty="0" smtClean="0">
                <a:solidFill>
                  <a:srgbClr val="FF0000"/>
                </a:solidFill>
              </a:rPr>
              <a:t/>
            </a:r>
            <a:br>
              <a:rPr lang="en-US" dirty="0" smtClean="0">
                <a:solidFill>
                  <a:srgbClr val="FF0000"/>
                </a:solidFill>
              </a:rPr>
            </a:br>
            <a:r>
              <a:rPr lang="en-US" dirty="0" smtClean="0"/>
              <a:t>Civil Rights Complaints</a:t>
            </a:r>
            <a:endParaRPr lang="en-US" dirty="0"/>
          </a:p>
        </p:txBody>
      </p:sp>
      <p:sp>
        <p:nvSpPr>
          <p:cNvPr id="3" name="Text Placeholder 2"/>
          <p:cNvSpPr>
            <a:spLocks noGrp="1"/>
          </p:cNvSpPr>
          <p:nvPr>
            <p:ph type="body" idx="1"/>
          </p:nvPr>
        </p:nvSpPr>
        <p:spPr>
          <a:xfrm>
            <a:off x="304800" y="2133600"/>
            <a:ext cx="8610600" cy="3962400"/>
          </a:xfrm>
        </p:spPr>
        <p:txBody>
          <a:bodyPr>
            <a:normAutofit lnSpcReduction="10000"/>
          </a:bodyPr>
          <a:lstStyle/>
          <a:p>
            <a:r>
              <a:rPr lang="en-US" dirty="0" smtClean="0"/>
              <a:t>How is a complaint filed?</a:t>
            </a:r>
          </a:p>
          <a:p>
            <a:r>
              <a:rPr lang="en-US" dirty="0" smtClean="0"/>
              <a:t>How long does a person have to file a complaint?</a:t>
            </a:r>
          </a:p>
          <a:p>
            <a:r>
              <a:rPr lang="en-US" dirty="0" smtClean="0"/>
              <a:t>To whom is the complaint submitted?</a:t>
            </a:r>
          </a:p>
          <a:p>
            <a:r>
              <a:rPr lang="en-US" dirty="0" smtClean="0"/>
              <a:t>How long is the time frame for resolution?</a:t>
            </a:r>
          </a:p>
          <a:p>
            <a:r>
              <a:rPr lang="en-US" dirty="0" smtClean="0"/>
              <a:t>What happens if it cannot be resolved at the lowest level?</a:t>
            </a:r>
          </a:p>
          <a:p>
            <a:r>
              <a:rPr lang="en-US" dirty="0" smtClean="0"/>
              <a:t>What next?</a:t>
            </a:r>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21</a:t>
            </a:fld>
            <a:endParaRPr lang="en-US"/>
          </a:p>
        </p:txBody>
      </p:sp>
      <p:sp>
        <p:nvSpPr>
          <p:cNvPr id="6" name="TextBox 5"/>
          <p:cNvSpPr txBox="1"/>
          <p:nvPr/>
        </p:nvSpPr>
        <p:spPr>
          <a:xfrm>
            <a:off x="3352800" y="5014550"/>
            <a:ext cx="4929170" cy="954107"/>
          </a:xfrm>
          <a:prstGeom prst="rect">
            <a:avLst/>
          </a:prstGeom>
          <a:noFill/>
        </p:spPr>
        <p:txBody>
          <a:bodyPr wrap="none" rtlCol="0">
            <a:spAutoFit/>
          </a:bodyPr>
          <a:lstStyle/>
          <a:p>
            <a:r>
              <a:rPr lang="en-US" sz="2800" b="1" dirty="0">
                <a:solidFill>
                  <a:srgbClr val="00658E"/>
                </a:solidFill>
                <a:latin typeface="+mj-lt"/>
              </a:rPr>
              <a:t>Best </a:t>
            </a:r>
            <a:r>
              <a:rPr lang="en-US" sz="2800" b="1" dirty="0" smtClean="0">
                <a:solidFill>
                  <a:srgbClr val="00658E"/>
                </a:solidFill>
                <a:latin typeface="+mj-lt"/>
              </a:rPr>
              <a:t>reference:</a:t>
            </a:r>
            <a:br>
              <a:rPr lang="en-US" sz="2800" b="1" dirty="0" smtClean="0">
                <a:solidFill>
                  <a:srgbClr val="00658E"/>
                </a:solidFill>
                <a:latin typeface="+mj-lt"/>
              </a:rPr>
            </a:br>
            <a:r>
              <a:rPr lang="en-US" sz="2800" b="1" dirty="0" smtClean="0">
                <a:solidFill>
                  <a:srgbClr val="00658E"/>
                </a:solidFill>
                <a:latin typeface="+mj-lt"/>
              </a:rPr>
              <a:t> </a:t>
            </a:r>
            <a:r>
              <a:rPr lang="en-US" sz="2800" b="1" dirty="0">
                <a:solidFill>
                  <a:srgbClr val="00658E"/>
                </a:solidFill>
                <a:latin typeface="+mj-lt"/>
              </a:rPr>
              <a:t>CG Auxiliary Manual, Chapter 7</a:t>
            </a:r>
          </a:p>
        </p:txBody>
      </p:sp>
    </p:spTree>
    <p:extLst>
      <p:ext uri="{BB962C8B-B14F-4D97-AF65-F5344CB8AC3E}">
        <p14:creationId xmlns:p14="http://schemas.microsoft.com/office/powerpoint/2010/main" xmlns="" val="10853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6488"/>
            <a:ext cx="7391400" cy="1048512"/>
          </a:xfrm>
        </p:spPr>
        <p:txBody>
          <a:bodyPr>
            <a:normAutofit fontScale="90000"/>
          </a:bodyPr>
          <a:lstStyle/>
          <a:p>
            <a:pPr algn="ctr"/>
            <a:r>
              <a:rPr lang="en-US" dirty="0" smtClean="0"/>
              <a:t>Filing an Auxiliary</a:t>
            </a:r>
            <a:br>
              <a:rPr lang="en-US" dirty="0" smtClean="0"/>
            </a:br>
            <a:r>
              <a:rPr lang="en-US" dirty="0" smtClean="0"/>
              <a:t>Civil Rights Complaint</a:t>
            </a:r>
            <a:endParaRPr lang="en-US" dirty="0"/>
          </a:p>
        </p:txBody>
      </p:sp>
      <p:sp>
        <p:nvSpPr>
          <p:cNvPr id="3" name="Text Placeholder 2"/>
          <p:cNvSpPr>
            <a:spLocks noGrp="1"/>
          </p:cNvSpPr>
          <p:nvPr>
            <p:ph type="body" idx="1"/>
          </p:nvPr>
        </p:nvSpPr>
        <p:spPr>
          <a:xfrm>
            <a:off x="838200" y="2286000"/>
            <a:ext cx="7848600" cy="4038600"/>
          </a:xfrm>
        </p:spPr>
        <p:txBody>
          <a:bodyPr/>
          <a:lstStyle/>
          <a:p>
            <a:r>
              <a:rPr lang="en-US" dirty="0"/>
              <a:t>Filed informally in writing</a:t>
            </a:r>
          </a:p>
          <a:p>
            <a:pPr lvl="1"/>
            <a:r>
              <a:rPr lang="en-US" dirty="0"/>
              <a:t>Given to </a:t>
            </a:r>
            <a:r>
              <a:rPr lang="en-US" dirty="0" err="1"/>
              <a:t>Auxiliarist’s</a:t>
            </a:r>
            <a:r>
              <a:rPr lang="en-US" dirty="0"/>
              <a:t> FC</a:t>
            </a:r>
          </a:p>
          <a:p>
            <a:pPr lvl="1"/>
            <a:r>
              <a:rPr lang="en-US" dirty="0"/>
              <a:t>Other higher Auxiliary elected leader, if appropriate</a:t>
            </a:r>
          </a:p>
          <a:p>
            <a:pPr lvl="1"/>
            <a:r>
              <a:rPr lang="en-US" dirty="0"/>
              <a:t>Within </a:t>
            </a:r>
            <a:r>
              <a:rPr lang="en-US" b="1" dirty="0">
                <a:solidFill>
                  <a:srgbClr val="00658E"/>
                </a:solidFill>
              </a:rPr>
              <a:t>45 days </a:t>
            </a:r>
            <a:r>
              <a:rPr lang="en-US" dirty="0"/>
              <a:t>of alleged incident</a:t>
            </a:r>
          </a:p>
          <a:p>
            <a:r>
              <a:rPr lang="en-US" dirty="0"/>
              <a:t>Electronic mail submission satisfies requirement</a:t>
            </a:r>
          </a:p>
          <a:p>
            <a:endParaRPr lang="en-US" dirty="0"/>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22</a:t>
            </a:fld>
            <a:endParaRPr lang="en-US"/>
          </a:p>
        </p:txBody>
      </p:sp>
    </p:spTree>
    <p:extLst>
      <p:ext uri="{BB962C8B-B14F-4D97-AF65-F5344CB8AC3E}">
        <p14:creationId xmlns:p14="http://schemas.microsoft.com/office/powerpoint/2010/main" xmlns="" val="3034761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391400" cy="1048512"/>
          </a:xfrm>
        </p:spPr>
        <p:txBody>
          <a:bodyPr>
            <a:normAutofit fontScale="90000"/>
          </a:bodyPr>
          <a:lstStyle/>
          <a:p>
            <a:pPr algn="ctr"/>
            <a:r>
              <a:rPr lang="en-US" dirty="0" smtClean="0"/>
              <a:t>Auxiliary Civil Rights </a:t>
            </a:r>
            <a:br>
              <a:rPr lang="en-US" dirty="0" smtClean="0"/>
            </a:br>
            <a:r>
              <a:rPr lang="en-US" dirty="0" smtClean="0"/>
              <a:t>Complaint Requirements</a:t>
            </a:r>
            <a:endParaRPr lang="en-US" dirty="0"/>
          </a:p>
        </p:txBody>
      </p:sp>
      <p:sp>
        <p:nvSpPr>
          <p:cNvPr id="3" name="Text Placeholder 2"/>
          <p:cNvSpPr>
            <a:spLocks noGrp="1"/>
          </p:cNvSpPr>
          <p:nvPr>
            <p:ph type="body" idx="1"/>
          </p:nvPr>
        </p:nvSpPr>
        <p:spPr>
          <a:xfrm>
            <a:off x="838200" y="2286000"/>
            <a:ext cx="7848600" cy="3703320"/>
          </a:xfrm>
        </p:spPr>
        <p:txBody>
          <a:bodyPr/>
          <a:lstStyle/>
          <a:p>
            <a:r>
              <a:rPr lang="en-US" dirty="0" smtClean="0"/>
              <a:t>Complainant’s full name</a:t>
            </a:r>
          </a:p>
          <a:p>
            <a:r>
              <a:rPr lang="en-US" dirty="0" smtClean="0"/>
              <a:t>Complainant's Auxiliary member ID number</a:t>
            </a:r>
          </a:p>
          <a:p>
            <a:r>
              <a:rPr lang="en-US" dirty="0" smtClean="0"/>
              <a:t>Date of incident</a:t>
            </a:r>
          </a:p>
          <a:p>
            <a:r>
              <a:rPr lang="en-US" dirty="0" smtClean="0"/>
              <a:t>Statement indicating complainant’s wish to file informal complaint of discrimination </a:t>
            </a:r>
          </a:p>
          <a:p>
            <a:r>
              <a:rPr lang="en-US" dirty="0" smtClean="0"/>
              <a:t>Brief summary of nature of complaint</a:t>
            </a:r>
            <a:endParaRPr lang="en-US" dirty="0"/>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23</a:t>
            </a:fld>
            <a:endParaRPr lang="en-US"/>
          </a:p>
        </p:txBody>
      </p:sp>
    </p:spTree>
    <p:extLst>
      <p:ext uri="{BB962C8B-B14F-4D97-AF65-F5344CB8AC3E}">
        <p14:creationId xmlns:p14="http://schemas.microsoft.com/office/powerpoint/2010/main" xmlns="" val="3717522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288"/>
            <a:ext cx="7391400" cy="1048512"/>
          </a:xfrm>
        </p:spPr>
        <p:txBody>
          <a:bodyPr>
            <a:normAutofit fontScale="90000"/>
          </a:bodyPr>
          <a:lstStyle/>
          <a:p>
            <a:pPr algn="ctr"/>
            <a:r>
              <a:rPr lang="en-US" dirty="0" smtClean="0"/>
              <a:t>Auxiliary Civil Rights</a:t>
            </a:r>
            <a:br>
              <a:rPr lang="en-US" dirty="0" smtClean="0"/>
            </a:br>
            <a:r>
              <a:rPr lang="en-US" dirty="0" smtClean="0"/>
              <a:t>Complaint Resolution</a:t>
            </a:r>
            <a:endParaRPr lang="en-US" dirty="0"/>
          </a:p>
        </p:txBody>
      </p:sp>
      <p:sp>
        <p:nvSpPr>
          <p:cNvPr id="3" name="Text Placeholder 2"/>
          <p:cNvSpPr>
            <a:spLocks noGrp="1"/>
          </p:cNvSpPr>
          <p:nvPr>
            <p:ph type="body" idx="1"/>
          </p:nvPr>
        </p:nvSpPr>
        <p:spPr>
          <a:xfrm>
            <a:off x="838200" y="2057400"/>
            <a:ext cx="7848600" cy="4389120"/>
          </a:xfrm>
        </p:spPr>
        <p:txBody>
          <a:bodyPr>
            <a:normAutofit/>
          </a:bodyPr>
          <a:lstStyle/>
          <a:p>
            <a:r>
              <a:rPr lang="en-US" sz="2800" dirty="0" smtClean="0"/>
              <a:t>Should </a:t>
            </a:r>
            <a:r>
              <a:rPr lang="en-US" sz="2800" dirty="0"/>
              <a:t>be resolved at lowest organization </a:t>
            </a:r>
            <a:r>
              <a:rPr lang="en-US" sz="2800" dirty="0" smtClean="0"/>
              <a:t>level</a:t>
            </a:r>
          </a:p>
          <a:p>
            <a:r>
              <a:rPr lang="en-US" sz="2800" dirty="0" smtClean="0"/>
              <a:t>FC or other officer has </a:t>
            </a:r>
            <a:r>
              <a:rPr lang="en-US" sz="2800" b="1" i="1" dirty="0" smtClean="0">
                <a:solidFill>
                  <a:srgbClr val="00658E"/>
                </a:solidFill>
              </a:rPr>
              <a:t>15 days </a:t>
            </a:r>
            <a:r>
              <a:rPr lang="en-US" sz="2800" dirty="0" smtClean="0"/>
              <a:t>to resolve complaint</a:t>
            </a:r>
          </a:p>
          <a:p>
            <a:pPr lvl="1"/>
            <a:r>
              <a:rPr lang="en-US" sz="2800" dirty="0" smtClean="0"/>
              <a:t>Make separate contact with both the complainant and alleged offender </a:t>
            </a:r>
          </a:p>
          <a:p>
            <a:pPr lvl="1"/>
            <a:r>
              <a:rPr lang="en-US" sz="2800" dirty="0" smtClean="0"/>
              <a:t>Facilitate communication between complainant and alleged offender for resolution</a:t>
            </a:r>
          </a:p>
          <a:p>
            <a:r>
              <a:rPr lang="en-US" sz="2800" dirty="0" smtClean="0"/>
              <a:t>If resolved, FC keeps written complaint and record of agreed resolution at flotilla for </a:t>
            </a:r>
            <a:r>
              <a:rPr lang="en-US" sz="2800" b="1" i="1" dirty="0" smtClean="0">
                <a:solidFill>
                  <a:srgbClr val="00658E"/>
                </a:solidFill>
              </a:rPr>
              <a:t>one year</a:t>
            </a:r>
            <a:endParaRPr lang="en-US" sz="2800" b="1" i="1" dirty="0">
              <a:solidFill>
                <a:srgbClr val="00658E"/>
              </a:solidFill>
            </a:endParaRPr>
          </a:p>
          <a:p>
            <a:endParaRPr lang="en-US" sz="2800" dirty="0"/>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24</a:t>
            </a:fld>
            <a:endParaRPr lang="en-US"/>
          </a:p>
        </p:txBody>
      </p:sp>
    </p:spTree>
    <p:extLst>
      <p:ext uri="{BB962C8B-B14F-4D97-AF65-F5344CB8AC3E}">
        <p14:creationId xmlns:p14="http://schemas.microsoft.com/office/powerpoint/2010/main" xmlns="" val="626913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88"/>
            <a:ext cx="7391400" cy="1048512"/>
          </a:xfrm>
        </p:spPr>
        <p:txBody>
          <a:bodyPr>
            <a:normAutofit fontScale="90000"/>
          </a:bodyPr>
          <a:lstStyle/>
          <a:p>
            <a:pPr algn="ctr"/>
            <a:r>
              <a:rPr lang="en-US" dirty="0" smtClean="0"/>
              <a:t>Unresolved Auxiliary</a:t>
            </a:r>
            <a:br>
              <a:rPr lang="en-US" dirty="0" smtClean="0"/>
            </a:br>
            <a:r>
              <a:rPr lang="en-US" dirty="0" smtClean="0"/>
              <a:t>Civil Rights Complaint</a:t>
            </a:r>
            <a:endParaRPr lang="en-US" dirty="0"/>
          </a:p>
        </p:txBody>
      </p:sp>
      <p:sp>
        <p:nvSpPr>
          <p:cNvPr id="3" name="Text Placeholder 2"/>
          <p:cNvSpPr>
            <a:spLocks noGrp="1"/>
          </p:cNvSpPr>
          <p:nvPr>
            <p:ph type="body" idx="1"/>
          </p:nvPr>
        </p:nvSpPr>
        <p:spPr>
          <a:xfrm>
            <a:off x="838200" y="2286000"/>
            <a:ext cx="7848600" cy="3505200"/>
          </a:xfrm>
        </p:spPr>
        <p:txBody>
          <a:bodyPr>
            <a:normAutofit lnSpcReduction="10000"/>
          </a:bodyPr>
          <a:lstStyle/>
          <a:p>
            <a:r>
              <a:rPr lang="en-US" dirty="0" smtClean="0"/>
              <a:t>Inquiry </a:t>
            </a:r>
            <a:r>
              <a:rPr lang="en-US" dirty="0"/>
              <a:t>shall be conducted by appropriate </a:t>
            </a:r>
            <a:r>
              <a:rPr lang="en-US" dirty="0" smtClean="0"/>
              <a:t>CGAUX-CRC</a:t>
            </a:r>
          </a:p>
          <a:p>
            <a:pPr lvl="1"/>
            <a:r>
              <a:rPr lang="en-US" dirty="0" smtClean="0"/>
              <a:t>Forward all material</a:t>
            </a:r>
          </a:p>
          <a:p>
            <a:pPr lvl="1"/>
            <a:r>
              <a:rPr lang="en-US" dirty="0" smtClean="0"/>
              <a:t>Arrange for meeting of complainant and CGAUX-CRC</a:t>
            </a:r>
          </a:p>
          <a:p>
            <a:pPr lvl="1"/>
            <a:r>
              <a:rPr lang="en-US" dirty="0" smtClean="0"/>
              <a:t>Has </a:t>
            </a:r>
            <a:r>
              <a:rPr lang="en-US" b="1" dirty="0" smtClean="0">
                <a:solidFill>
                  <a:srgbClr val="00658E"/>
                </a:solidFill>
              </a:rPr>
              <a:t>30 days </a:t>
            </a:r>
            <a:r>
              <a:rPr lang="en-US" dirty="0" smtClean="0"/>
              <a:t>to investigate and determine if complaint can be resolved</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25</a:t>
            </a:fld>
            <a:endParaRPr lang="en-US"/>
          </a:p>
        </p:txBody>
      </p:sp>
    </p:spTree>
    <p:extLst>
      <p:ext uri="{BB962C8B-B14F-4D97-AF65-F5344CB8AC3E}">
        <p14:creationId xmlns:p14="http://schemas.microsoft.com/office/powerpoint/2010/main" xmlns="" val="385098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2688"/>
            <a:ext cx="7391400" cy="1048512"/>
          </a:xfrm>
        </p:spPr>
        <p:txBody>
          <a:bodyPr>
            <a:normAutofit fontScale="90000"/>
          </a:bodyPr>
          <a:lstStyle/>
          <a:p>
            <a:pPr algn="ctr"/>
            <a:r>
              <a:rPr lang="en-US" dirty="0" smtClean="0"/>
              <a:t>Auxiliary Civil Rights Complaint -Alternate Approach</a:t>
            </a:r>
            <a:endParaRPr lang="en-US" dirty="0"/>
          </a:p>
        </p:txBody>
      </p:sp>
      <p:sp>
        <p:nvSpPr>
          <p:cNvPr id="3" name="Text Placeholder 2"/>
          <p:cNvSpPr>
            <a:spLocks noGrp="1"/>
          </p:cNvSpPr>
          <p:nvPr>
            <p:ph type="body" idx="1"/>
          </p:nvPr>
        </p:nvSpPr>
        <p:spPr>
          <a:xfrm>
            <a:off x="762000" y="2209800"/>
            <a:ext cx="7848600" cy="4389120"/>
          </a:xfrm>
        </p:spPr>
        <p:txBody>
          <a:bodyPr/>
          <a:lstStyle/>
          <a:p>
            <a:r>
              <a:rPr lang="en-US" dirty="0" smtClean="0"/>
              <a:t>Anyone can file complaint directly to CGAUX-CRC </a:t>
            </a:r>
          </a:p>
          <a:p>
            <a:r>
              <a:rPr lang="en-US" dirty="0" smtClean="0"/>
              <a:t>Same time frame – </a:t>
            </a:r>
            <a:r>
              <a:rPr lang="en-US" b="1" dirty="0" smtClean="0">
                <a:solidFill>
                  <a:srgbClr val="00658E"/>
                </a:solidFill>
              </a:rPr>
              <a:t>45 days </a:t>
            </a:r>
            <a:r>
              <a:rPr lang="en-US" dirty="0" smtClean="0"/>
              <a:t>to file</a:t>
            </a:r>
          </a:p>
          <a:p>
            <a:r>
              <a:rPr lang="en-US" dirty="0" smtClean="0"/>
              <a:t>CGAUX-CRC has </a:t>
            </a:r>
            <a:r>
              <a:rPr lang="en-US" b="1" dirty="0" smtClean="0">
                <a:solidFill>
                  <a:srgbClr val="00658E"/>
                </a:solidFill>
              </a:rPr>
              <a:t>30 days </a:t>
            </a:r>
            <a:r>
              <a:rPr lang="en-US" dirty="0" smtClean="0"/>
              <a:t>to investigate and respond</a:t>
            </a:r>
          </a:p>
          <a:p>
            <a:r>
              <a:rPr lang="en-US" dirty="0" smtClean="0"/>
              <a:t>Different  procedure is followed</a:t>
            </a:r>
          </a:p>
          <a:p>
            <a:pPr lvl="1"/>
            <a:r>
              <a:rPr lang="en-US" dirty="0" smtClean="0"/>
              <a:t>See Auxiliary Manual, Section 7.D.4.C</a:t>
            </a:r>
            <a:endParaRPr lang="en-US" dirty="0"/>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26</a:t>
            </a:fld>
            <a:endParaRPr lang="en-US"/>
          </a:p>
        </p:txBody>
      </p:sp>
    </p:spTree>
    <p:extLst>
      <p:ext uri="{BB962C8B-B14F-4D97-AF65-F5344CB8AC3E}">
        <p14:creationId xmlns:p14="http://schemas.microsoft.com/office/powerpoint/2010/main" xmlns="" val="545814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048512"/>
          </a:xfrm>
        </p:spPr>
        <p:txBody>
          <a:bodyPr>
            <a:normAutofit fontScale="90000"/>
          </a:bodyPr>
          <a:lstStyle/>
          <a:p>
            <a:pPr algn="ctr"/>
            <a:r>
              <a:rPr lang="en-US" dirty="0" err="1" smtClean="0"/>
              <a:t>Auxiliarist’s</a:t>
            </a:r>
            <a:r>
              <a:rPr lang="en-US" dirty="0" smtClean="0"/>
              <a:t> Role in Civil Rights</a:t>
            </a:r>
            <a:endParaRPr lang="en-US" dirty="0"/>
          </a:p>
        </p:txBody>
      </p:sp>
      <p:sp>
        <p:nvSpPr>
          <p:cNvPr id="3" name="Text Placeholder 2"/>
          <p:cNvSpPr>
            <a:spLocks noGrp="1"/>
          </p:cNvSpPr>
          <p:nvPr>
            <p:ph type="body" idx="1"/>
          </p:nvPr>
        </p:nvSpPr>
        <p:spPr>
          <a:xfrm>
            <a:off x="838200" y="1752600"/>
            <a:ext cx="7848600" cy="3657600"/>
          </a:xfrm>
        </p:spPr>
        <p:txBody>
          <a:bodyPr>
            <a:normAutofit/>
          </a:bodyPr>
          <a:lstStyle/>
          <a:p>
            <a:pPr>
              <a:spcBef>
                <a:spcPts val="0"/>
              </a:spcBef>
            </a:pPr>
            <a:r>
              <a:rPr lang="en-US" dirty="0" smtClean="0"/>
              <a:t>Be aware of your organization’s diversity</a:t>
            </a:r>
          </a:p>
          <a:p>
            <a:pPr>
              <a:spcBef>
                <a:spcPts val="0"/>
              </a:spcBef>
            </a:pPr>
            <a:r>
              <a:rPr lang="en-US" dirty="0" smtClean="0"/>
              <a:t>Be aware of conflicts or potential conflicts</a:t>
            </a:r>
          </a:p>
          <a:p>
            <a:pPr>
              <a:spcBef>
                <a:spcPts val="0"/>
              </a:spcBef>
            </a:pPr>
            <a:r>
              <a:rPr lang="en-US" dirty="0" smtClean="0"/>
              <a:t>Embrace the provisions of the Coast Guard’s Diversity, Anti-Discrimination/Anti-Harassment, and Equal Opportunity Policy Statements</a:t>
            </a:r>
          </a:p>
          <a:p>
            <a:pPr>
              <a:spcBef>
                <a:spcPts val="0"/>
              </a:spcBef>
            </a:pPr>
            <a:r>
              <a:rPr lang="en-US" dirty="0" smtClean="0"/>
              <a:t>Exemplify the Coast Guard’s Core Values</a:t>
            </a:r>
          </a:p>
        </p:txBody>
      </p:sp>
      <p:sp>
        <p:nvSpPr>
          <p:cNvPr id="5" name="Slide Number Placeholder 4"/>
          <p:cNvSpPr>
            <a:spLocks noGrp="1"/>
          </p:cNvSpPr>
          <p:nvPr>
            <p:ph type="sldNum" sz="quarter" idx="12"/>
          </p:nvPr>
        </p:nvSpPr>
        <p:spPr/>
        <p:txBody>
          <a:bodyPr/>
          <a:lstStyle/>
          <a:p>
            <a:pPr>
              <a:defRPr/>
            </a:pPr>
            <a:fld id="{76E79E23-AC90-4876-9737-42B0C479B86A}" type="slidenum">
              <a:rPr lang="en-US" smtClean="0"/>
              <a:pPr>
                <a:defRPr/>
              </a:pPr>
              <a:t>27</a:t>
            </a:fld>
            <a:endParaRPr lang="en-US"/>
          </a:p>
        </p:txBody>
      </p:sp>
      <p:sp>
        <p:nvSpPr>
          <p:cNvPr id="6" name="TextBox 5"/>
          <p:cNvSpPr txBox="1"/>
          <p:nvPr/>
        </p:nvSpPr>
        <p:spPr>
          <a:xfrm>
            <a:off x="762000" y="5400905"/>
            <a:ext cx="7952434" cy="1200329"/>
          </a:xfrm>
          <a:prstGeom prst="rect">
            <a:avLst/>
          </a:prstGeom>
          <a:noFill/>
        </p:spPr>
        <p:txBody>
          <a:bodyPr wrap="none" rtlCol="0">
            <a:spAutoFit/>
          </a:bodyPr>
          <a:lstStyle/>
          <a:p>
            <a:pPr algn="ctr"/>
            <a:r>
              <a:rPr lang="en-US" sz="3600" b="1" dirty="0" smtClean="0">
                <a:solidFill>
                  <a:srgbClr val="00658E"/>
                </a:solidFill>
                <a:latin typeface="+mj-lt"/>
              </a:rPr>
              <a:t>Whatever  role you play in the Auxiliary, </a:t>
            </a:r>
          </a:p>
          <a:p>
            <a:pPr algn="ctr"/>
            <a:r>
              <a:rPr lang="en-US" sz="3600" b="1" dirty="0" smtClean="0">
                <a:solidFill>
                  <a:srgbClr val="00658E"/>
                </a:solidFill>
                <a:latin typeface="+mj-lt"/>
              </a:rPr>
              <a:t>LEAD BY EXAMPLE!</a:t>
            </a:r>
            <a:endParaRPr lang="en-US" sz="3600" b="1" dirty="0">
              <a:solidFill>
                <a:srgbClr val="00658E"/>
              </a:solidFill>
              <a:latin typeface="+mj-lt"/>
            </a:endParaRPr>
          </a:p>
        </p:txBody>
      </p:sp>
    </p:spTree>
    <p:extLst>
      <p:ext uri="{BB962C8B-B14F-4D97-AF65-F5344CB8AC3E}">
        <p14:creationId xmlns:p14="http://schemas.microsoft.com/office/powerpoint/2010/main" xmlns="" val="214648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66800" y="704088"/>
            <a:ext cx="7848600" cy="819912"/>
          </a:xfrm>
        </p:spPr>
        <p:txBody>
          <a:bodyPr>
            <a:normAutofit fontScale="90000"/>
          </a:bodyPr>
          <a:lstStyle/>
          <a:p>
            <a:r>
              <a:rPr lang="en-US" dirty="0" smtClean="0"/>
              <a:t>Cultural ALLIES Promote Inclusion</a:t>
            </a:r>
          </a:p>
        </p:txBody>
      </p:sp>
      <p:sp>
        <p:nvSpPr>
          <p:cNvPr id="3" name="Text Placeholder 2"/>
          <p:cNvSpPr>
            <a:spLocks noGrp="1"/>
          </p:cNvSpPr>
          <p:nvPr>
            <p:ph type="body" idx="1"/>
          </p:nvPr>
        </p:nvSpPr>
        <p:spPr/>
        <p:txBody>
          <a:bodyPr rtlCol="0">
            <a:normAutofit/>
          </a:bodyPr>
          <a:lstStyle/>
          <a:p>
            <a:pPr fontAlgn="auto">
              <a:spcAft>
                <a:spcPts val="0"/>
              </a:spcAft>
              <a:defRPr/>
            </a:pPr>
            <a:r>
              <a:rPr lang="en-US" sz="2800" b="1" dirty="0" smtClean="0">
                <a:solidFill>
                  <a:srgbClr val="00658E"/>
                </a:solidFill>
              </a:rPr>
              <a:t>A</a:t>
            </a:r>
            <a:r>
              <a:rPr lang="en-US" sz="2800" dirty="0" smtClean="0">
                <a:solidFill>
                  <a:schemeClr val="tx1">
                    <a:lumMod val="75000"/>
                    <a:lumOff val="25000"/>
                  </a:schemeClr>
                </a:solidFill>
              </a:rPr>
              <a:t>lways checking assumptions made about others</a:t>
            </a:r>
          </a:p>
          <a:p>
            <a:pPr fontAlgn="auto">
              <a:spcAft>
                <a:spcPts val="0"/>
              </a:spcAft>
              <a:defRPr/>
            </a:pPr>
            <a:r>
              <a:rPr lang="en-US" sz="2800" b="1" dirty="0" smtClean="0">
                <a:solidFill>
                  <a:srgbClr val="00658E"/>
                </a:solidFill>
              </a:rPr>
              <a:t>L</a:t>
            </a:r>
            <a:r>
              <a:rPr lang="en-US" sz="2800" dirty="0" smtClean="0">
                <a:solidFill>
                  <a:schemeClr val="tx1">
                    <a:lumMod val="75000"/>
                    <a:lumOff val="25000"/>
                  </a:schemeClr>
                </a:solidFill>
              </a:rPr>
              <a:t>istening with openness to understand</a:t>
            </a:r>
          </a:p>
          <a:p>
            <a:pPr fontAlgn="auto">
              <a:spcAft>
                <a:spcPts val="0"/>
              </a:spcAft>
              <a:defRPr/>
            </a:pPr>
            <a:r>
              <a:rPr lang="en-US" sz="2800" b="1" dirty="0" smtClean="0">
                <a:solidFill>
                  <a:srgbClr val="00658E"/>
                </a:solidFill>
              </a:rPr>
              <a:t>L</a:t>
            </a:r>
            <a:r>
              <a:rPr lang="en-US" sz="2800" dirty="0" smtClean="0">
                <a:solidFill>
                  <a:schemeClr val="tx1">
                    <a:lumMod val="75000"/>
                    <a:lumOff val="25000"/>
                  </a:schemeClr>
                </a:solidFill>
              </a:rPr>
              <a:t>eading by example – being consistent, timely, fair, </a:t>
            </a:r>
            <a:br>
              <a:rPr lang="en-US" sz="2800" dirty="0" smtClean="0">
                <a:solidFill>
                  <a:schemeClr val="tx1">
                    <a:lumMod val="75000"/>
                    <a:lumOff val="25000"/>
                  </a:schemeClr>
                </a:solidFill>
              </a:rPr>
            </a:br>
            <a:r>
              <a:rPr lang="en-US" sz="2800" dirty="0" smtClean="0">
                <a:solidFill>
                  <a:schemeClr val="tx1">
                    <a:lumMod val="75000"/>
                    <a:lumOff val="25000"/>
                  </a:schemeClr>
                </a:solidFill>
              </a:rPr>
              <a:t>    and flexible</a:t>
            </a:r>
          </a:p>
          <a:p>
            <a:pPr fontAlgn="auto">
              <a:spcAft>
                <a:spcPts val="0"/>
              </a:spcAft>
              <a:defRPr/>
            </a:pPr>
            <a:r>
              <a:rPr lang="en-US" sz="2800" b="1" dirty="0" smtClean="0">
                <a:solidFill>
                  <a:srgbClr val="00658E"/>
                </a:solidFill>
              </a:rPr>
              <a:t>I</a:t>
            </a:r>
            <a:r>
              <a:rPr lang="en-US" sz="2800" dirty="0" smtClean="0">
                <a:solidFill>
                  <a:schemeClr val="tx1">
                    <a:lumMod val="75000"/>
                    <a:lumOff val="25000"/>
                  </a:schemeClr>
                </a:solidFill>
              </a:rPr>
              <a:t>nviting honest feedback and open dialogue</a:t>
            </a:r>
          </a:p>
          <a:p>
            <a:pPr fontAlgn="auto">
              <a:spcAft>
                <a:spcPts val="0"/>
              </a:spcAft>
              <a:defRPr/>
            </a:pPr>
            <a:r>
              <a:rPr lang="en-US" sz="2800" b="1" dirty="0" smtClean="0">
                <a:solidFill>
                  <a:srgbClr val="00658E"/>
                </a:solidFill>
              </a:rPr>
              <a:t>E</a:t>
            </a:r>
            <a:r>
              <a:rPr lang="en-US" sz="2800" dirty="0" smtClean="0">
                <a:solidFill>
                  <a:schemeClr val="tx1">
                    <a:lumMod val="75000"/>
                    <a:lumOff val="25000"/>
                  </a:schemeClr>
                </a:solidFill>
              </a:rPr>
              <a:t>ngaging in continuous diversity learning</a:t>
            </a:r>
          </a:p>
          <a:p>
            <a:pPr fontAlgn="auto">
              <a:spcAft>
                <a:spcPts val="0"/>
              </a:spcAft>
              <a:defRPr/>
            </a:pPr>
            <a:r>
              <a:rPr lang="en-US" sz="2800" b="1" dirty="0" smtClean="0">
                <a:solidFill>
                  <a:srgbClr val="00658E"/>
                </a:solidFill>
              </a:rPr>
              <a:t>S</a:t>
            </a:r>
            <a:r>
              <a:rPr lang="en-US" sz="2800" dirty="0" smtClean="0">
                <a:solidFill>
                  <a:schemeClr val="tx1">
                    <a:lumMod val="75000"/>
                    <a:lumOff val="25000"/>
                  </a:schemeClr>
                </a:solidFill>
              </a:rPr>
              <a:t>tanding up for differences by addressing injustice, </a:t>
            </a:r>
            <a:br>
              <a:rPr lang="en-US" sz="2800" dirty="0" smtClean="0">
                <a:solidFill>
                  <a:schemeClr val="tx1">
                    <a:lumMod val="75000"/>
                    <a:lumOff val="25000"/>
                  </a:schemeClr>
                </a:solidFill>
              </a:rPr>
            </a:br>
            <a:r>
              <a:rPr lang="en-US" sz="2800" dirty="0" smtClean="0">
                <a:solidFill>
                  <a:schemeClr val="tx1">
                    <a:lumMod val="75000"/>
                    <a:lumOff val="25000"/>
                  </a:schemeClr>
                </a:solidFill>
              </a:rPr>
              <a:t>    inequity, disrespect, and exclusion</a:t>
            </a:r>
            <a:endParaRPr lang="en-US" sz="28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pPr>
              <a:defRPr/>
            </a:pPr>
            <a:fld id="{76E79E23-AC90-4876-9737-42B0C479B86A}" type="slidenum">
              <a:rPr lang="en-US" smtClean="0"/>
              <a:pPr>
                <a:defRPr/>
              </a:pPr>
              <a:t>28</a:t>
            </a:fld>
            <a:endParaRPr lang="en-US"/>
          </a:p>
        </p:txBody>
      </p:sp>
    </p:spTree>
    <p:extLst>
      <p:ext uri="{BB962C8B-B14F-4D97-AF65-F5344CB8AC3E}">
        <p14:creationId xmlns:p14="http://schemas.microsoft.com/office/powerpoint/2010/main" xmlns="" val="39701534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Completed Training Attestation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dirty="0" smtClean="0">
                <a:solidFill>
                  <a:srgbClr val="FF0000"/>
                </a:solidFill>
              </a:rPr>
              <a:t>Coast Guard Core Values</a:t>
            </a:r>
            <a:endParaRPr lang="en-US" sz="2000" b="1" dirty="0" smtClean="0">
              <a:solidFill>
                <a:srgbClr val="FF0000"/>
              </a:solidFill>
            </a:endParaRPr>
          </a:p>
          <a:p>
            <a:r>
              <a:rPr lang="en-US" sz="2000" b="1" dirty="0" smtClean="0"/>
              <a:t>Honor</a:t>
            </a:r>
          </a:p>
          <a:p>
            <a:pPr lvl="1"/>
            <a:r>
              <a:rPr lang="en-US" sz="1800" dirty="0"/>
              <a:t>Integrity is our standard.  </a:t>
            </a:r>
            <a:r>
              <a:rPr lang="en-US" sz="1800" dirty="0" smtClean="0"/>
              <a:t>We </a:t>
            </a:r>
            <a:r>
              <a:rPr lang="en-US" sz="1800" dirty="0"/>
              <a:t>demonstrate uncompromising ethical conduct and moral behavior in all of our actions.  </a:t>
            </a:r>
            <a:r>
              <a:rPr lang="en-US" sz="1800" dirty="0" smtClean="0"/>
              <a:t>We </a:t>
            </a:r>
            <a:r>
              <a:rPr lang="en-US" sz="1800" dirty="0"/>
              <a:t>are loyal and accountable to the public trust</a:t>
            </a:r>
            <a:r>
              <a:rPr lang="en-US" sz="1800" dirty="0" smtClean="0"/>
              <a:t>.”</a:t>
            </a:r>
          </a:p>
          <a:p>
            <a:r>
              <a:rPr lang="en-US" sz="2000" b="1" dirty="0" smtClean="0"/>
              <a:t>Respect</a:t>
            </a:r>
          </a:p>
          <a:p>
            <a:pPr lvl="1"/>
            <a:r>
              <a:rPr lang="en-US" sz="1800" dirty="0" smtClean="0"/>
              <a:t>We </a:t>
            </a:r>
            <a:r>
              <a:rPr lang="en-US" sz="1800" dirty="0"/>
              <a:t>value our diverse workforce.  We treat each other with fairness, dignity, and compassion.  We encourage creativity through empowerment.  We work as a team</a:t>
            </a:r>
            <a:endParaRPr lang="en-US" sz="1800" dirty="0" smtClean="0"/>
          </a:p>
          <a:p>
            <a:r>
              <a:rPr lang="en-US" sz="2000" b="1" dirty="0" smtClean="0"/>
              <a:t>Devotion to Duty</a:t>
            </a:r>
          </a:p>
          <a:p>
            <a:pPr lvl="1"/>
            <a:r>
              <a:rPr lang="en-US" sz="1800" dirty="0"/>
              <a:t>We are professionals, military and civilian, who seek responsibility, accept accountability, and are committed to the successful achievement or our organizational goals.  We exist to serve.  We serve with </a:t>
            </a:r>
            <a:r>
              <a:rPr lang="en-US" sz="1800" dirty="0" smtClean="0"/>
              <a:t>pride.</a:t>
            </a:r>
            <a:endParaRPr lang="en-US" sz="1800" dirty="0"/>
          </a:p>
        </p:txBody>
      </p:sp>
    </p:spTree>
    <p:extLst>
      <p:ext uri="{BB962C8B-B14F-4D97-AF65-F5344CB8AC3E}">
        <p14:creationId xmlns:p14="http://schemas.microsoft.com/office/powerpoint/2010/main" xmlns="" val="1040938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1266" y="228600"/>
            <a:ext cx="4976734"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DE98E46-9EF5-48BE-B7A8-22E55D1843BB}" type="slidenum">
              <a:rPr lang="en-US" smtClean="0"/>
              <a:pPr/>
              <a:t>3</a:t>
            </a:fld>
            <a:endParaRPr lang="en-US"/>
          </a:p>
        </p:txBody>
      </p:sp>
    </p:spTree>
    <p:extLst>
      <p:ext uri="{BB962C8B-B14F-4D97-AF65-F5344CB8AC3E}">
        <p14:creationId xmlns:p14="http://schemas.microsoft.com/office/powerpoint/2010/main" xmlns="" val="184549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Expectations</a:t>
            </a:r>
          </a:p>
        </p:txBody>
      </p:sp>
      <p:sp>
        <p:nvSpPr>
          <p:cNvPr id="10243" name="Content Placeholder 4"/>
          <p:cNvSpPr>
            <a:spLocks noGrp="1"/>
          </p:cNvSpPr>
          <p:nvPr>
            <p:ph idx="1"/>
          </p:nvPr>
        </p:nvSpPr>
        <p:spPr/>
        <p:txBody>
          <a:bodyPr/>
          <a:lstStyle/>
          <a:p>
            <a:r>
              <a:rPr lang="en-US" dirty="0" smtClean="0">
                <a:solidFill>
                  <a:schemeClr val="tx1"/>
                </a:solidFill>
              </a:rPr>
              <a:t>Understand the definition of civil rights</a:t>
            </a:r>
          </a:p>
          <a:p>
            <a:r>
              <a:rPr lang="en-US" dirty="0" smtClean="0">
                <a:solidFill>
                  <a:schemeClr val="tx1"/>
                </a:solidFill>
              </a:rPr>
              <a:t>Understand language and imagery of civil rights</a:t>
            </a:r>
          </a:p>
          <a:p>
            <a:r>
              <a:rPr lang="en-US" dirty="0" smtClean="0">
                <a:solidFill>
                  <a:schemeClr val="tx1"/>
                </a:solidFill>
              </a:rPr>
              <a:t>Importance of civil rights to the Auxiliary</a:t>
            </a:r>
          </a:p>
          <a:p>
            <a:r>
              <a:rPr lang="en-US" dirty="0" smtClean="0">
                <a:solidFill>
                  <a:schemeClr val="tx1"/>
                </a:solidFill>
              </a:rPr>
              <a:t>Understand the many ways people are different</a:t>
            </a:r>
          </a:p>
          <a:p>
            <a:r>
              <a:rPr lang="en-US" dirty="0" smtClean="0">
                <a:solidFill>
                  <a:schemeClr val="tx1"/>
                </a:solidFill>
              </a:rPr>
              <a:t>Leadership and membership responsibilities</a:t>
            </a:r>
          </a:p>
        </p:txBody>
      </p:sp>
      <p:sp>
        <p:nvSpPr>
          <p:cNvPr id="3" name="Slide Number Placeholder 2"/>
          <p:cNvSpPr>
            <a:spLocks noGrp="1"/>
          </p:cNvSpPr>
          <p:nvPr>
            <p:ph type="sldNum" sz="quarter" idx="12"/>
          </p:nvPr>
        </p:nvSpPr>
        <p:spPr/>
        <p:txBody>
          <a:bodyPr/>
          <a:lstStyle/>
          <a:p>
            <a:fld id="{1DE98E46-9EF5-48BE-B7A8-22E55D1843BB}" type="slidenum">
              <a:rPr lang="en-US" smtClean="0"/>
              <a:pPr/>
              <a:t>4</a:t>
            </a:fld>
            <a:endParaRPr lang="en-US" dirty="0"/>
          </a:p>
        </p:txBody>
      </p:sp>
    </p:spTree>
    <p:extLst>
      <p:ext uri="{BB962C8B-B14F-4D97-AF65-F5344CB8AC3E}">
        <p14:creationId xmlns:p14="http://schemas.microsoft.com/office/powerpoint/2010/main" xmlns="" val="334769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What </a:t>
            </a:r>
            <a:r>
              <a:rPr lang="en-US" dirty="0" smtClean="0">
                <a:solidFill>
                  <a:srgbClr val="00658E"/>
                </a:solidFill>
              </a:rPr>
              <a:t>are</a:t>
            </a:r>
            <a:r>
              <a:rPr lang="en-US" dirty="0" smtClean="0">
                <a:solidFill>
                  <a:srgbClr val="FF0000"/>
                </a:solidFill>
              </a:rPr>
              <a:t> </a:t>
            </a:r>
            <a:r>
              <a:rPr lang="en-US" dirty="0" smtClean="0"/>
              <a:t>civil rights?</a:t>
            </a:r>
          </a:p>
        </p:txBody>
      </p:sp>
      <p:sp>
        <p:nvSpPr>
          <p:cNvPr id="11267" name="Content Placeholder 2"/>
          <p:cNvSpPr>
            <a:spLocks noGrp="1"/>
          </p:cNvSpPr>
          <p:nvPr>
            <p:ph idx="1"/>
          </p:nvPr>
        </p:nvSpPr>
        <p:spPr>
          <a:xfrm>
            <a:off x="609600" y="2133600"/>
            <a:ext cx="4572000" cy="3951288"/>
          </a:xfrm>
        </p:spPr>
        <p:txBody>
          <a:bodyPr>
            <a:noAutofit/>
          </a:bodyPr>
          <a:lstStyle/>
          <a:p>
            <a:r>
              <a:rPr lang="en-US" sz="2800" dirty="0" smtClean="0">
                <a:solidFill>
                  <a:schemeClr val="tx1"/>
                </a:solidFill>
              </a:rPr>
              <a:t>All individuals have the same opportunities and rights conferred them by law and the Aux Manual</a:t>
            </a:r>
          </a:p>
          <a:p>
            <a:r>
              <a:rPr lang="en-US" sz="2800" dirty="0" smtClean="0">
                <a:solidFill>
                  <a:schemeClr val="tx1"/>
                </a:solidFill>
              </a:rPr>
              <a:t>Constitutionally protected status such as race, color, religion, sex, age, national origin, or disability</a:t>
            </a:r>
          </a:p>
        </p:txBody>
      </p:sp>
      <p:pic>
        <p:nvPicPr>
          <p:cNvPr id="11268" name="Picture 6" descr="http://www.hhs.gov/ocr/civilrights/Images/nationalorigingroup.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133600"/>
            <a:ext cx="36576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DE98E46-9EF5-48BE-B7A8-22E55D1843BB}" type="slidenum">
              <a:rPr lang="en-US" smtClean="0"/>
              <a:pPr/>
              <a:t>5</a:t>
            </a:fld>
            <a:endParaRPr lang="en-US" dirty="0"/>
          </a:p>
        </p:txBody>
      </p:sp>
    </p:spTree>
    <p:extLst>
      <p:ext uri="{BB962C8B-B14F-4D97-AF65-F5344CB8AC3E}">
        <p14:creationId xmlns:p14="http://schemas.microsoft.com/office/powerpoint/2010/main" xmlns="" val="400610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362200"/>
            <a:ext cx="7772400" cy="2133600"/>
          </a:xfrm>
        </p:spPr>
        <p:txBody>
          <a:bodyPr>
            <a:normAutofit fontScale="90000"/>
          </a:bodyPr>
          <a:lstStyle/>
          <a:p>
            <a:r>
              <a:rPr lang="en-US" smtClean="0">
                <a:solidFill>
                  <a:schemeClr val="tx1"/>
                </a:solidFill>
              </a:rPr>
              <a:t>Each person is representative of a mixture of “cultures and experiences”…</a:t>
            </a:r>
          </a:p>
        </p:txBody>
      </p:sp>
      <p:sp>
        <p:nvSpPr>
          <p:cNvPr id="16387" name="Rectangle 3"/>
          <p:cNvSpPr>
            <a:spLocks noChangeArrowheads="1"/>
          </p:cNvSpPr>
          <p:nvPr/>
        </p:nvSpPr>
        <p:spPr bwMode="auto">
          <a:xfrm>
            <a:off x="2362200" y="6172200"/>
            <a:ext cx="65214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000"/>
              <a:t>SAMHSA, Office of Minority Health, and Health Resources and Administration, </a:t>
            </a:r>
            <a:r>
              <a:rPr lang="en-US" sz="1000" i="1"/>
              <a:t>Quality Health Services for Hispanics: The Cultural Competency Component</a:t>
            </a:r>
            <a:r>
              <a:rPr lang="en-US" sz="1000"/>
              <a:t>, 2001.</a:t>
            </a:r>
          </a:p>
        </p:txBody>
      </p:sp>
      <p:sp>
        <p:nvSpPr>
          <p:cNvPr id="3" name="Slide Number Placeholder 2"/>
          <p:cNvSpPr>
            <a:spLocks noGrp="1"/>
          </p:cNvSpPr>
          <p:nvPr>
            <p:ph type="sldNum" sz="quarter" idx="12"/>
          </p:nvPr>
        </p:nvSpPr>
        <p:spPr/>
        <p:txBody>
          <a:bodyPr/>
          <a:lstStyle/>
          <a:p>
            <a:fld id="{1DE98E46-9EF5-48BE-B7A8-22E55D1843BB}" type="slidenum">
              <a:rPr lang="en-US" smtClean="0"/>
              <a:pPr/>
              <a:t>6</a:t>
            </a:fld>
            <a:endParaRPr lang="en-US"/>
          </a:p>
        </p:txBody>
      </p:sp>
      <p:sp>
        <p:nvSpPr>
          <p:cNvPr id="4" name="TextBox 3"/>
          <p:cNvSpPr txBox="1"/>
          <p:nvPr/>
        </p:nvSpPr>
        <p:spPr>
          <a:xfrm>
            <a:off x="990600" y="4945354"/>
            <a:ext cx="7671074" cy="584775"/>
          </a:xfrm>
          <a:prstGeom prst="rect">
            <a:avLst/>
          </a:prstGeom>
          <a:noFill/>
        </p:spPr>
        <p:txBody>
          <a:bodyPr wrap="none" rtlCol="0">
            <a:spAutoFit/>
          </a:bodyPr>
          <a:lstStyle/>
          <a:p>
            <a:r>
              <a:rPr lang="en-US" sz="3200" i="1" dirty="0" smtClean="0">
                <a:solidFill>
                  <a:srgbClr val="00658E"/>
                </a:solidFill>
                <a:latin typeface="+mj-lt"/>
              </a:rPr>
              <a:t>Each one can sow a</a:t>
            </a:r>
            <a:r>
              <a:rPr lang="en-US" sz="3200" i="1" dirty="0" smtClean="0">
                <a:solidFill>
                  <a:srgbClr val="FF0000"/>
                </a:solidFill>
                <a:latin typeface="+mj-lt"/>
              </a:rPr>
              <a:t> </a:t>
            </a:r>
            <a:r>
              <a:rPr lang="en-US" sz="3200" i="1" dirty="0" smtClean="0">
                <a:solidFill>
                  <a:srgbClr val="00658E"/>
                </a:solidFill>
                <a:latin typeface="+mj-lt"/>
              </a:rPr>
              <a:t>“seed” of discrimination</a:t>
            </a:r>
            <a:endParaRPr lang="en-US" sz="3200" i="1" dirty="0">
              <a:solidFill>
                <a:srgbClr val="00658E"/>
              </a:solidFill>
              <a:latin typeface="+mj-lt"/>
            </a:endParaRPr>
          </a:p>
        </p:txBody>
      </p:sp>
    </p:spTree>
    <p:extLst>
      <p:ext uri="{BB962C8B-B14F-4D97-AF65-F5344CB8AC3E}">
        <p14:creationId xmlns:p14="http://schemas.microsoft.com/office/powerpoint/2010/main" xmlns="" val="13506405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3000" y="436563"/>
            <a:ext cx="7450138" cy="1011237"/>
          </a:xfrm>
        </p:spPr>
        <p:txBody>
          <a:bodyPr/>
          <a:lstStyle/>
          <a:p>
            <a:r>
              <a:rPr lang="en-US" dirty="0" smtClean="0"/>
              <a:t>Definitions</a:t>
            </a:r>
          </a:p>
        </p:txBody>
      </p:sp>
      <p:sp>
        <p:nvSpPr>
          <p:cNvPr id="6" name="Content Placeholder 5"/>
          <p:cNvSpPr>
            <a:spLocks noGrp="1"/>
          </p:cNvSpPr>
          <p:nvPr>
            <p:ph idx="1"/>
          </p:nvPr>
        </p:nvSpPr>
        <p:spPr>
          <a:xfrm>
            <a:off x="838200" y="1600200"/>
            <a:ext cx="7467600" cy="4648200"/>
          </a:xfrm>
        </p:spPr>
        <p:txBody>
          <a:bodyPr rtlCol="0">
            <a:normAutofit fontScale="85000" lnSpcReduction="20000"/>
          </a:bodyPr>
          <a:lstStyle/>
          <a:p>
            <a:pPr fontAlgn="auto">
              <a:spcAft>
                <a:spcPts val="0"/>
              </a:spcAft>
              <a:defRPr/>
            </a:pPr>
            <a:r>
              <a:rPr lang="en-US" b="1" dirty="0" smtClean="0">
                <a:solidFill>
                  <a:schemeClr val="tx1">
                    <a:lumMod val="75000"/>
                    <a:lumOff val="25000"/>
                  </a:schemeClr>
                </a:solidFill>
              </a:rPr>
              <a:t>Stereotype</a:t>
            </a:r>
          </a:p>
          <a:p>
            <a:pPr marL="557784" lvl="1" fontAlgn="auto">
              <a:spcAft>
                <a:spcPts val="0"/>
              </a:spcAft>
              <a:defRPr/>
            </a:pPr>
            <a:r>
              <a:rPr lang="en-US" dirty="0" smtClean="0">
                <a:solidFill>
                  <a:schemeClr val="tx1">
                    <a:lumMod val="75000"/>
                    <a:lumOff val="25000"/>
                  </a:schemeClr>
                </a:solidFill>
              </a:rPr>
              <a:t>Exaggerated belief, image or distorted truth about a person or group</a:t>
            </a:r>
          </a:p>
          <a:p>
            <a:pPr marL="557784" lvl="1" fontAlgn="auto">
              <a:spcAft>
                <a:spcPts val="0"/>
              </a:spcAft>
              <a:defRPr/>
            </a:pPr>
            <a:r>
              <a:rPr lang="en-US" dirty="0" smtClean="0">
                <a:solidFill>
                  <a:schemeClr val="tx1">
                    <a:lumMod val="75000"/>
                    <a:lumOff val="25000"/>
                  </a:schemeClr>
                </a:solidFill>
              </a:rPr>
              <a:t>Generalization with no individual differences</a:t>
            </a:r>
          </a:p>
          <a:p>
            <a:pPr fontAlgn="auto">
              <a:spcAft>
                <a:spcPts val="0"/>
              </a:spcAft>
              <a:defRPr/>
            </a:pPr>
            <a:r>
              <a:rPr lang="en-US" b="1" dirty="0" smtClean="0">
                <a:solidFill>
                  <a:schemeClr val="tx1">
                    <a:lumMod val="75000"/>
                    <a:lumOff val="25000"/>
                  </a:schemeClr>
                </a:solidFill>
              </a:rPr>
              <a:t>Prejudice</a:t>
            </a:r>
          </a:p>
          <a:p>
            <a:pPr marL="557784" lvl="1" fontAlgn="auto">
              <a:spcAft>
                <a:spcPts val="0"/>
              </a:spcAft>
              <a:defRPr/>
            </a:pPr>
            <a:r>
              <a:rPr lang="en-US" dirty="0" smtClean="0">
                <a:solidFill>
                  <a:schemeClr val="tx1">
                    <a:lumMod val="75000"/>
                    <a:lumOff val="25000"/>
                  </a:schemeClr>
                </a:solidFill>
              </a:rPr>
              <a:t>Opinion, prejudgment or attitude about a group or its individual members</a:t>
            </a:r>
          </a:p>
          <a:p>
            <a:pPr fontAlgn="auto">
              <a:spcAft>
                <a:spcPts val="0"/>
              </a:spcAft>
              <a:defRPr/>
            </a:pPr>
            <a:r>
              <a:rPr lang="en-US" b="1" dirty="0" smtClean="0">
                <a:solidFill>
                  <a:schemeClr val="tx1">
                    <a:lumMod val="75000"/>
                    <a:lumOff val="25000"/>
                  </a:schemeClr>
                </a:solidFill>
              </a:rPr>
              <a:t>Discrimination</a:t>
            </a:r>
          </a:p>
          <a:p>
            <a:pPr marL="557784" lvl="1" fontAlgn="auto">
              <a:spcAft>
                <a:spcPts val="0"/>
              </a:spcAft>
              <a:defRPr/>
            </a:pPr>
            <a:r>
              <a:rPr lang="en-US" dirty="0" smtClean="0">
                <a:solidFill>
                  <a:schemeClr val="tx1">
                    <a:lumMod val="75000"/>
                    <a:lumOff val="25000"/>
                  </a:schemeClr>
                </a:solidFill>
              </a:rPr>
              <a:t>Behavior that treats people unequally because of their group</a:t>
            </a:r>
          </a:p>
          <a:p>
            <a:pPr marL="557784" lvl="1" fontAlgn="auto">
              <a:spcAft>
                <a:spcPts val="0"/>
              </a:spcAft>
              <a:defRPr/>
            </a:pPr>
            <a:r>
              <a:rPr lang="en-US" dirty="0" smtClean="0">
                <a:solidFill>
                  <a:schemeClr val="tx1">
                    <a:lumMod val="75000"/>
                    <a:lumOff val="25000"/>
                  </a:schemeClr>
                </a:solidFill>
              </a:rPr>
              <a:t>Often begins with negative stereotypes and prejudices</a:t>
            </a:r>
            <a:endParaRPr lang="en-US"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1DE98E46-9EF5-48BE-B7A8-22E55D1843BB}" type="slidenum">
              <a:rPr lang="en-US" smtClean="0"/>
              <a:pPr/>
              <a:t>7</a:t>
            </a:fld>
            <a:endParaRPr lang="en-US" dirty="0"/>
          </a:p>
        </p:txBody>
      </p:sp>
    </p:spTree>
    <p:extLst>
      <p:ext uri="{BB962C8B-B14F-4D97-AF65-F5344CB8AC3E}">
        <p14:creationId xmlns:p14="http://schemas.microsoft.com/office/powerpoint/2010/main" xmlns="" val="3416350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anim calcmode="lin" valueType="num">
                                      <p:cBhvr>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anim calcmode="lin" valueType="num">
                                      <p:cBhvr>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anim calcmode="lin" valueType="num">
                                      <p:cBhvr>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anim calcmode="lin" valueType="num">
                                      <p:cBhvr>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anim calcmode="lin" valueType="num">
                                      <p:cBhvr>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Bias</a:t>
            </a:r>
          </a:p>
        </p:txBody>
      </p:sp>
      <p:sp>
        <p:nvSpPr>
          <p:cNvPr id="24579" name="Content Placeholder 2"/>
          <p:cNvSpPr>
            <a:spLocks noGrp="1"/>
          </p:cNvSpPr>
          <p:nvPr>
            <p:ph idx="1"/>
          </p:nvPr>
        </p:nvSpPr>
        <p:spPr/>
        <p:txBody>
          <a:bodyPr>
            <a:normAutofit/>
          </a:bodyPr>
          <a:lstStyle/>
          <a:p>
            <a:r>
              <a:rPr lang="en-US" dirty="0" smtClean="0">
                <a:solidFill>
                  <a:schemeClr val="tx1"/>
                </a:solidFill>
              </a:rPr>
              <a:t>Inclination or prejudice for or against one person or group in a way considered to be unfair</a:t>
            </a:r>
          </a:p>
          <a:p>
            <a:r>
              <a:rPr lang="en-US" dirty="0" smtClean="0">
                <a:solidFill>
                  <a:schemeClr val="tx1"/>
                </a:solidFill>
              </a:rPr>
              <a:t>Perpetuated by conformity with in-group attitudes and socialization by culture at large to include mass media influences</a:t>
            </a:r>
          </a:p>
          <a:p>
            <a:r>
              <a:rPr lang="en-US" dirty="0" smtClean="0">
                <a:solidFill>
                  <a:schemeClr val="tx1"/>
                </a:solidFill>
              </a:rPr>
              <a:t>Hidden bias: a bias of which you may be unaware….</a:t>
            </a:r>
          </a:p>
          <a:p>
            <a:pPr lvl="1"/>
            <a:endParaRPr lang="en-US" dirty="0" smtClean="0">
              <a:solidFill>
                <a:schemeClr val="tx1"/>
              </a:solidFill>
            </a:endParaRPr>
          </a:p>
          <a:p>
            <a:endParaRPr lang="en-US" dirty="0" smtClean="0">
              <a:solidFill>
                <a:schemeClr val="tx1"/>
              </a:solidFill>
            </a:endParaRPr>
          </a:p>
        </p:txBody>
      </p:sp>
      <p:sp>
        <p:nvSpPr>
          <p:cNvPr id="3" name="Slide Number Placeholder 2"/>
          <p:cNvSpPr>
            <a:spLocks noGrp="1"/>
          </p:cNvSpPr>
          <p:nvPr>
            <p:ph type="sldNum" sz="quarter" idx="12"/>
          </p:nvPr>
        </p:nvSpPr>
        <p:spPr/>
        <p:txBody>
          <a:bodyPr/>
          <a:lstStyle/>
          <a:p>
            <a:fld id="{1DE98E46-9EF5-48BE-B7A8-22E55D1843BB}" type="slidenum">
              <a:rPr lang="en-US" smtClean="0"/>
              <a:pPr/>
              <a:t>8</a:t>
            </a:fld>
            <a:endParaRPr lang="en-US" dirty="0"/>
          </a:p>
        </p:txBody>
      </p:sp>
    </p:spTree>
    <p:extLst>
      <p:ext uri="{BB962C8B-B14F-4D97-AF65-F5344CB8AC3E}">
        <p14:creationId xmlns:p14="http://schemas.microsoft.com/office/powerpoint/2010/main" xmlns="" val="2823363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anim calcmode="lin" valueType="num">
                                      <p:cBhvr>
                                        <p:cTn id="8"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500"/>
                                        <p:tgtEl>
                                          <p:spTgt spid="24579">
                                            <p:txEl>
                                              <p:pRg st="1" end="1"/>
                                            </p:txEl>
                                          </p:spTgt>
                                        </p:tgtEl>
                                      </p:cBhvr>
                                    </p:animEffect>
                                    <p:anim calcmode="lin" valueType="num">
                                      <p:cBhvr>
                                        <p:cTn id="15"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500"/>
                                        <p:tgtEl>
                                          <p:spTgt spid="24579">
                                            <p:txEl>
                                              <p:pRg st="2" end="2"/>
                                            </p:txEl>
                                          </p:spTgt>
                                        </p:tgtEl>
                                      </p:cBhvr>
                                    </p:animEffect>
                                    <p:anim calcmode="lin" valueType="num">
                                      <p:cBhvr>
                                        <p:cTn id="22"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721530" y="429815"/>
            <a:ext cx="3993356" cy="1386840"/>
          </a:xfrm>
          <a:prstGeom prst="ellipse">
            <a:avLst/>
          </a:prstGeom>
          <a:solidFill>
            <a:schemeClr val="accent1">
              <a:lumMod val="20000"/>
              <a:lumOff val="80000"/>
              <a:alpha val="40000"/>
            </a:schemeClr>
          </a:solidFill>
          <a:scene3d>
            <a:camera prst="orthographicFront">
              <a:rot lat="0" lon="0" rev="0"/>
            </a:camera>
            <a:lightRig rig="contrasting" dir="t">
              <a:rot lat="0" lon="0" rev="1200000"/>
            </a:lightRig>
          </a:scene3d>
          <a:sp3d z="-152400" prstMaterial="matte"/>
        </p:spPr>
        <p:style>
          <a:lnRef idx="1">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Down Arrow 8"/>
          <p:cNvSpPr/>
          <p:nvPr/>
        </p:nvSpPr>
        <p:spPr>
          <a:xfrm>
            <a:off x="4337446" y="4076700"/>
            <a:ext cx="773906" cy="495300"/>
          </a:xfrm>
          <a:prstGeom prst="downArrow">
            <a:avLst/>
          </a:prstGeom>
          <a:ln>
            <a:solidFill>
              <a:schemeClr val="accent1">
                <a:lumMod val="20000"/>
                <a:lumOff val="80000"/>
              </a:schemeClr>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9"/>
          <p:cNvSpPr/>
          <p:nvPr/>
        </p:nvSpPr>
        <p:spPr>
          <a:xfrm>
            <a:off x="2867024" y="4557713"/>
            <a:ext cx="3714750" cy="928687"/>
          </a:xfrm>
          <a:custGeom>
            <a:avLst/>
            <a:gdLst>
              <a:gd name="connsiteX0" fmla="*/ 0 w 3714750"/>
              <a:gd name="connsiteY0" fmla="*/ 0 h 928687"/>
              <a:gd name="connsiteX1" fmla="*/ 3714750 w 3714750"/>
              <a:gd name="connsiteY1" fmla="*/ 0 h 928687"/>
              <a:gd name="connsiteX2" fmla="*/ 3714750 w 3714750"/>
              <a:gd name="connsiteY2" fmla="*/ 928687 h 928687"/>
              <a:gd name="connsiteX3" fmla="*/ 0 w 3714750"/>
              <a:gd name="connsiteY3" fmla="*/ 928687 h 928687"/>
              <a:gd name="connsiteX4" fmla="*/ 0 w 3714750"/>
              <a:gd name="connsiteY4" fmla="*/ 0 h 92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928687">
                <a:moveTo>
                  <a:pt x="0" y="0"/>
                </a:moveTo>
                <a:lnTo>
                  <a:pt x="3714750" y="0"/>
                </a:lnTo>
                <a:lnTo>
                  <a:pt x="3714750" y="928687"/>
                </a:lnTo>
                <a:lnTo>
                  <a:pt x="0" y="928687"/>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latin typeface="Comic Sans MS" pitchFamily="66" charset="0"/>
              </a:rPr>
              <a:t>Discrimination</a:t>
            </a:r>
            <a:endParaRPr lang="en-US" sz="3000" kern="1200" dirty="0">
              <a:latin typeface="Comic Sans MS" pitchFamily="66" charset="0"/>
            </a:endParaRPr>
          </a:p>
        </p:txBody>
      </p:sp>
      <p:sp>
        <p:nvSpPr>
          <p:cNvPr id="11" name="Freeform 10"/>
          <p:cNvSpPr/>
          <p:nvPr/>
        </p:nvSpPr>
        <p:spPr>
          <a:xfrm>
            <a:off x="4077510" y="2264569"/>
            <a:ext cx="1393031" cy="1393031"/>
          </a:xfrm>
          <a:custGeom>
            <a:avLst/>
            <a:gdLst>
              <a:gd name="connsiteX0" fmla="*/ 0 w 1393031"/>
              <a:gd name="connsiteY0" fmla="*/ 696516 h 1393031"/>
              <a:gd name="connsiteX1" fmla="*/ 696516 w 1393031"/>
              <a:gd name="connsiteY1" fmla="*/ 0 h 1393031"/>
              <a:gd name="connsiteX2" fmla="*/ 1393032 w 1393031"/>
              <a:gd name="connsiteY2" fmla="*/ 696516 h 1393031"/>
              <a:gd name="connsiteX3" fmla="*/ 696516 w 1393031"/>
              <a:gd name="connsiteY3" fmla="*/ 1393032 h 1393031"/>
              <a:gd name="connsiteX4" fmla="*/ 0 w 1393031"/>
              <a:gd name="connsiteY4" fmla="*/ 696516 h 13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031" h="1393031">
                <a:moveTo>
                  <a:pt x="0" y="696516"/>
                </a:moveTo>
                <a:cubicBezTo>
                  <a:pt x="0" y="311841"/>
                  <a:pt x="311841" y="0"/>
                  <a:pt x="696516" y="0"/>
                </a:cubicBezTo>
                <a:cubicBezTo>
                  <a:pt x="1081191" y="0"/>
                  <a:pt x="1393032" y="311841"/>
                  <a:pt x="1393032" y="696516"/>
                </a:cubicBezTo>
                <a:cubicBezTo>
                  <a:pt x="1393032" y="1081191"/>
                  <a:pt x="1081191" y="1393032"/>
                  <a:pt x="696516" y="1393032"/>
                </a:cubicBezTo>
                <a:cubicBezTo>
                  <a:pt x="311841" y="1393032"/>
                  <a:pt x="0" y="1081191"/>
                  <a:pt x="0" y="696516"/>
                </a:cubicBezTo>
                <a:close/>
              </a:path>
            </a:pathLst>
          </a:custGeom>
          <a:solidFill>
            <a:srgbClr val="00658E"/>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49725" tIns="249725" rIns="249725" bIns="249725" numCol="1" spcCol="1270" anchor="ctr" anchorCtr="0">
            <a:noAutofit/>
          </a:bodyPr>
          <a:lstStyle/>
          <a:p>
            <a:pPr lvl="0" algn="ctr" defTabSz="1600200">
              <a:lnSpc>
                <a:spcPct val="90000"/>
              </a:lnSpc>
              <a:spcBef>
                <a:spcPct val="0"/>
              </a:spcBef>
              <a:spcAft>
                <a:spcPct val="35000"/>
              </a:spcAft>
            </a:pPr>
            <a:r>
              <a:rPr lang="en-US" sz="3600" kern="1200" dirty="0" smtClean="0">
                <a:latin typeface="Comic Sans MS" pitchFamily="66" charset="0"/>
              </a:rPr>
              <a:t>Bias</a:t>
            </a:r>
            <a:endParaRPr lang="en-US" sz="3600" kern="1200" dirty="0">
              <a:latin typeface="Comic Sans MS" pitchFamily="66" charset="0"/>
            </a:endParaRPr>
          </a:p>
        </p:txBody>
      </p:sp>
      <p:sp>
        <p:nvSpPr>
          <p:cNvPr id="12" name="Freeform 11"/>
          <p:cNvSpPr/>
          <p:nvPr/>
        </p:nvSpPr>
        <p:spPr>
          <a:xfrm>
            <a:off x="3048000" y="990600"/>
            <a:ext cx="1917688" cy="1524000"/>
          </a:xfrm>
          <a:custGeom>
            <a:avLst/>
            <a:gdLst>
              <a:gd name="connsiteX0" fmla="*/ 0 w 1917688"/>
              <a:gd name="connsiteY0" fmla="*/ 851302 h 1702604"/>
              <a:gd name="connsiteX1" fmla="*/ 958844 w 1917688"/>
              <a:gd name="connsiteY1" fmla="*/ 0 h 1702604"/>
              <a:gd name="connsiteX2" fmla="*/ 1917688 w 1917688"/>
              <a:gd name="connsiteY2" fmla="*/ 851302 h 1702604"/>
              <a:gd name="connsiteX3" fmla="*/ 958844 w 1917688"/>
              <a:gd name="connsiteY3" fmla="*/ 1702604 h 1702604"/>
              <a:gd name="connsiteX4" fmla="*/ 0 w 1917688"/>
              <a:gd name="connsiteY4" fmla="*/ 851302 h 1702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688" h="1702604">
                <a:moveTo>
                  <a:pt x="0" y="851302"/>
                </a:moveTo>
                <a:cubicBezTo>
                  <a:pt x="0" y="381141"/>
                  <a:pt x="429289" y="0"/>
                  <a:pt x="958844" y="0"/>
                </a:cubicBezTo>
                <a:cubicBezTo>
                  <a:pt x="1488399" y="0"/>
                  <a:pt x="1917688" y="381141"/>
                  <a:pt x="1917688" y="851302"/>
                </a:cubicBezTo>
                <a:cubicBezTo>
                  <a:pt x="1917688" y="1321463"/>
                  <a:pt x="1488399" y="1702604"/>
                  <a:pt x="958844" y="1702604"/>
                </a:cubicBezTo>
                <a:cubicBezTo>
                  <a:pt x="429289" y="1702604"/>
                  <a:pt x="0" y="1321463"/>
                  <a:pt x="0" y="851302"/>
                </a:cubicBezTo>
                <a:close/>
              </a:path>
            </a:pathLst>
          </a:custGeom>
          <a:solidFill>
            <a:srgbClr val="15BCF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507157"/>
              <a:satOff val="-2864"/>
              <a:lumOff val="-4902"/>
              <a:alphaOff val="0"/>
            </a:schemeClr>
          </a:fillRef>
          <a:effectRef idx="2">
            <a:schemeClr val="accent4">
              <a:hueOff val="507157"/>
              <a:satOff val="-2864"/>
              <a:lumOff val="-4902"/>
              <a:alphaOff val="0"/>
            </a:schemeClr>
          </a:effectRef>
          <a:fontRef idx="minor">
            <a:schemeClr val="lt1"/>
          </a:fontRef>
        </p:style>
        <p:txBody>
          <a:bodyPr spcFirstLastPara="0" vert="horz" wrap="square" lIns="306239" tIns="274741" rIns="306239" bIns="274741" numCol="1" spcCol="1270" anchor="ctr" anchorCtr="0">
            <a:noAutofit/>
          </a:bodyPr>
          <a:lstStyle/>
          <a:p>
            <a:pPr lvl="0" algn="ctr" defTabSz="889000">
              <a:lnSpc>
                <a:spcPct val="90000"/>
              </a:lnSpc>
              <a:spcBef>
                <a:spcPct val="0"/>
              </a:spcBef>
              <a:spcAft>
                <a:spcPct val="35000"/>
              </a:spcAft>
            </a:pPr>
            <a:r>
              <a:rPr lang="en-US" sz="2000" kern="1200" dirty="0" smtClean="0">
                <a:latin typeface="Comic Sans MS" pitchFamily="66" charset="0"/>
              </a:rPr>
              <a:t>Prejudice</a:t>
            </a:r>
            <a:endParaRPr lang="en-US" sz="2000" kern="1200" dirty="0">
              <a:latin typeface="Comic Sans MS" pitchFamily="66" charset="0"/>
            </a:endParaRPr>
          </a:p>
        </p:txBody>
      </p:sp>
      <p:sp>
        <p:nvSpPr>
          <p:cNvPr id="13" name="Freeform 12"/>
          <p:cNvSpPr/>
          <p:nvPr/>
        </p:nvSpPr>
        <p:spPr>
          <a:xfrm>
            <a:off x="4498173" y="520417"/>
            <a:ext cx="2055027" cy="1765583"/>
          </a:xfrm>
          <a:custGeom>
            <a:avLst/>
            <a:gdLst>
              <a:gd name="connsiteX0" fmla="*/ 0 w 2055027"/>
              <a:gd name="connsiteY0" fmla="*/ 882792 h 1765583"/>
              <a:gd name="connsiteX1" fmla="*/ 1027514 w 2055027"/>
              <a:gd name="connsiteY1" fmla="*/ 0 h 1765583"/>
              <a:gd name="connsiteX2" fmla="*/ 2055028 w 2055027"/>
              <a:gd name="connsiteY2" fmla="*/ 882792 h 1765583"/>
              <a:gd name="connsiteX3" fmla="*/ 1027514 w 2055027"/>
              <a:gd name="connsiteY3" fmla="*/ 1765584 h 1765583"/>
              <a:gd name="connsiteX4" fmla="*/ 0 w 2055027"/>
              <a:gd name="connsiteY4" fmla="*/ 882792 h 176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027" h="1765583">
                <a:moveTo>
                  <a:pt x="0" y="882792"/>
                </a:moveTo>
                <a:cubicBezTo>
                  <a:pt x="0" y="395239"/>
                  <a:pt x="460034" y="0"/>
                  <a:pt x="1027514" y="0"/>
                </a:cubicBezTo>
                <a:cubicBezTo>
                  <a:pt x="1594994" y="0"/>
                  <a:pt x="2055028" y="395239"/>
                  <a:pt x="2055028" y="882792"/>
                </a:cubicBezTo>
                <a:cubicBezTo>
                  <a:pt x="2055028" y="1370345"/>
                  <a:pt x="1594994" y="1765584"/>
                  <a:pt x="1027514" y="1765584"/>
                </a:cubicBezTo>
                <a:cubicBezTo>
                  <a:pt x="460034" y="1765584"/>
                  <a:pt x="0" y="1370345"/>
                  <a:pt x="0" y="882792"/>
                </a:cubicBezTo>
                <a:close/>
              </a:path>
            </a:pathLst>
          </a:cu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1014314"/>
              <a:satOff val="-5728"/>
              <a:lumOff val="-9804"/>
              <a:alphaOff val="0"/>
            </a:schemeClr>
          </a:fillRef>
          <a:effectRef idx="2">
            <a:schemeClr val="accent4">
              <a:hueOff val="1014314"/>
              <a:satOff val="-5728"/>
              <a:lumOff val="-9804"/>
              <a:alphaOff val="0"/>
            </a:schemeClr>
          </a:effectRef>
          <a:fontRef idx="minor">
            <a:schemeClr val="lt1"/>
          </a:fontRef>
        </p:style>
        <p:txBody>
          <a:bodyPr spcFirstLastPara="0" vert="horz" wrap="square" lIns="323812" tIns="281424" rIns="323812" bIns="281424" numCol="1" spcCol="1270" anchor="ctr" anchorCtr="0">
            <a:noAutofit/>
          </a:bodyPr>
          <a:lstStyle/>
          <a:p>
            <a:pPr lvl="0" algn="ctr" defTabSz="800100">
              <a:lnSpc>
                <a:spcPct val="90000"/>
              </a:lnSpc>
              <a:spcBef>
                <a:spcPct val="0"/>
              </a:spcBef>
              <a:spcAft>
                <a:spcPct val="35000"/>
              </a:spcAft>
            </a:pPr>
            <a:r>
              <a:rPr lang="en-US" sz="1800" kern="1200" dirty="0" smtClean="0">
                <a:latin typeface="Comic Sans MS" pitchFamily="66" charset="0"/>
              </a:rPr>
              <a:t>Stereotypes</a:t>
            </a:r>
            <a:endParaRPr lang="en-US" sz="1800" kern="1200" dirty="0">
              <a:latin typeface="Comic Sans MS" pitchFamily="66" charset="0"/>
            </a:endParaRPr>
          </a:p>
        </p:txBody>
      </p:sp>
      <p:sp>
        <p:nvSpPr>
          <p:cNvPr id="14" name="Shape 13"/>
          <p:cNvSpPr/>
          <p:nvPr/>
        </p:nvSpPr>
        <p:spPr>
          <a:xfrm>
            <a:off x="2563399" y="266700"/>
            <a:ext cx="4333875" cy="3467100"/>
          </a:xfrm>
          <a:prstGeom prst="funnel">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Down Arrow 2"/>
          <p:cNvSpPr/>
          <p:nvPr/>
        </p:nvSpPr>
        <p:spPr>
          <a:xfrm>
            <a:off x="4343400" y="5448300"/>
            <a:ext cx="773906" cy="495300"/>
          </a:xfrm>
          <a:prstGeom prst="down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5" name="Group 4"/>
          <p:cNvGrpSpPr/>
          <p:nvPr/>
        </p:nvGrpSpPr>
        <p:grpSpPr>
          <a:xfrm>
            <a:off x="1295400" y="5853113"/>
            <a:ext cx="7010400" cy="928687"/>
            <a:chOff x="1724024" y="3993356"/>
            <a:chExt cx="3714750" cy="928687"/>
          </a:xfrm>
        </p:grpSpPr>
        <p:sp>
          <p:nvSpPr>
            <p:cNvPr id="6" name="Rectangle 5"/>
            <p:cNvSpPr/>
            <p:nvPr/>
          </p:nvSpPr>
          <p:spPr>
            <a:xfrm>
              <a:off x="1724024" y="3993356"/>
              <a:ext cx="3714750" cy="928687"/>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Rectangle 6"/>
            <p:cNvSpPr/>
            <p:nvPr/>
          </p:nvSpPr>
          <p:spPr>
            <a:xfrm>
              <a:off x="1724024" y="3993356"/>
              <a:ext cx="3714750" cy="928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latin typeface="Comic Sans MS" pitchFamily="66" charset="0"/>
                </a:rPr>
                <a:t>Violation of a person’s civil rights</a:t>
              </a:r>
              <a:endParaRPr lang="en-US" sz="3000" kern="1200" dirty="0">
                <a:latin typeface="Comic Sans MS" pitchFamily="66" charset="0"/>
              </a:endParaRPr>
            </a:p>
          </p:txBody>
        </p:sp>
      </p:grpSp>
      <p:sp>
        <p:nvSpPr>
          <p:cNvPr id="4" name="Slide Number Placeholder 3"/>
          <p:cNvSpPr>
            <a:spLocks noGrp="1"/>
          </p:cNvSpPr>
          <p:nvPr>
            <p:ph type="sldNum" sz="quarter" idx="12"/>
          </p:nvPr>
        </p:nvSpPr>
        <p:spPr/>
        <p:txBody>
          <a:bodyPr/>
          <a:lstStyle/>
          <a:p>
            <a:fld id="{1DE98E46-9EF5-48BE-B7A8-22E55D1843BB}" type="slidenum">
              <a:rPr lang="en-US" smtClean="0"/>
              <a:pPr/>
              <a:t>9</a:t>
            </a:fld>
            <a:endParaRPr lang="en-US"/>
          </a:p>
        </p:txBody>
      </p:sp>
    </p:spTree>
    <p:extLst>
      <p:ext uri="{BB962C8B-B14F-4D97-AF65-F5344CB8AC3E}">
        <p14:creationId xmlns:p14="http://schemas.microsoft.com/office/powerpoint/2010/main" xmlns="" val="35449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S. Coast Guard Auxiliary Civil Rights Training&amp;quot;&quot;/&gt;&lt;property id=&quot;20307&quot; value=&quot;256&quot;/&gt;&lt;/object&gt;&lt;object type=&quot;3&quot; unique_id=&quot;10010&quot;&gt;&lt;property id=&quot;20148&quot; value=&quot;5&quot;/&gt;&lt;property id=&quot;20300&quot; value=&quot;Slide 10 - &amp;quot;U.S. Coast Guard Auxiliary Diversity Mission&amp;quot;&quot;/&gt;&lt;property id=&quot;20307&quot; value=&quot;280&quot;/&gt;&lt;/object&gt;&lt;object type=&quot;3&quot; unique_id=&quot;10011&quot;&gt;&lt;property id=&quot;20148&quot; value=&quot;5&quot;/&gt;&lt;property id=&quot;20300&quot; value=&quot;Slide 12 - &amp;quot;USCG Core Values&amp;quot;&quot;/&gt;&lt;property id=&quot;20307&quot; value=&quot;281&quot;/&gt;&lt;/object&gt;&lt;object type=&quot;3&quot; unique_id=&quot;10014&quot;&gt;&lt;property id=&quot;20148&quot; value=&quot;5&quot;/&gt;&lt;property id=&quot;20300&quot; value=&quot;Slide 5 - &amp;quot;What are civil rights?&amp;quot;&quot;/&gt;&lt;property id=&quot;20307&quot; value=&quot;273&quot;/&gt;&lt;/object&gt;&lt;object type=&quot;3&quot; unique_id=&quot;10015&quot;&gt;&lt;property id=&quot;20148&quot; value=&quot;5&quot;/&gt;&lt;property id=&quot;20300&quot; value=&quot;Slide 6 - &amp;quot;Each person is representative of a mixture of “cultures and experiences”…&amp;quot;&quot;/&gt;&lt;property id=&quot;20307&quot; value=&quot;274&quot;/&gt;&lt;/object&gt;&lt;object type=&quot;3&quot; unique_id=&quot;10019&quot;&gt;&lt;property id=&quot;20148&quot; value=&quot;5&quot;/&gt;&lt;property id=&quot;20300&quot; value=&quot;Slide 7 - &amp;quot;Definitions&amp;quot;&quot;/&gt;&lt;property id=&quot;20307&quot; value=&quot;275&quot;/&gt;&lt;/object&gt;&lt;object type=&quot;3&quot; unique_id=&quot;10020&quot;&gt;&lt;property id=&quot;20148&quot; value=&quot;5&quot;/&gt;&lt;property id=&quot;20300&quot; value=&quot;Slide 8 - &amp;quot;Bias&amp;quot;&quot;/&gt;&lt;property id=&quot;20307&quot; value=&quot;276&quot;/&gt;&lt;/object&gt;&lt;object type=&quot;3&quot; unique_id=&quot;10022&quot;&gt;&lt;property id=&quot;20148&quot; value=&quot;5&quot;/&gt;&lt;property id=&quot;20300&quot; value=&quot;Slide 9&quot;/&gt;&lt;property id=&quot;20307&quot; value=&quot;278&quot;/&gt;&lt;/object&gt;&lt;object type=&quot;3&quot; unique_id=&quot;10023&quot;&gt;&lt;property id=&quot;20148&quot; value=&quot;5&quot;/&gt;&lt;property id=&quot;20300&quot; value=&quot;Slide 2&quot;/&gt;&lt;property id=&quot;20307&quot; value=&quot;313&quot;/&gt;&lt;/object&gt;&lt;object type=&quot;3&quot; unique_id=&quot;10024&quot;&gt;&lt;property id=&quot;20148&quot; value=&quot;5&quot;/&gt;&lt;property id=&quot;20300&quot; value=&quot;Slide 3&quot;/&gt;&lt;property id=&quot;20307&quot; value=&quot;300&quot;/&gt;&lt;/object&gt;&lt;object type=&quot;3&quot; unique_id=&quot;10025&quot;&gt;&lt;property id=&quot;20148&quot; value=&quot;5&quot;/&gt;&lt;property id=&quot;20300&quot; value=&quot;Slide 4 - &amp;quot;Expectations&amp;quot;&quot;/&gt;&lt;property id=&quot;20307&quot; value=&quot;272&quot;/&gt;&lt;/object&gt;&lt;object type=&quot;3&quot; unique_id=&quot;10026&quot;&gt;&lt;property id=&quot;20148&quot; value=&quot;5&quot;/&gt;&lt;property id=&quot;20300&quot; value=&quot;Slide 11 - &amp;quot;Diversity Involves&amp;quot;&quot;/&gt;&lt;property id=&quot;20307&quot; value=&quot;279&quot;/&gt;&lt;/object&gt;&lt;object type=&quot;3&quot; unique_id=&quot;10027&quot;&gt;&lt;property id=&quot;20148&quot; value=&quot;5&quot;/&gt;&lt;property id=&quot;20300&quot; value=&quot;Slide 13&quot;/&gt;&lt;property id=&quot;20307&quot; value=&quot;282&quot;/&gt;&lt;/object&gt;&lt;object type=&quot;3&quot; unique_id=&quot;10028&quot;&gt;&lt;property id=&quot;20148&quot; value=&quot;5&quot;/&gt;&lt;property id=&quot;20300&quot; value=&quot;Slide 14&quot;/&gt;&lt;property id=&quot;20307&quot; value=&quot;283&quot;/&gt;&lt;/object&gt;&lt;object type=&quot;3&quot; unique_id=&quot;10029&quot;&gt;&lt;property id=&quot;20148&quot; value=&quot;5&quot;/&gt;&lt;property id=&quot;20300&quot; value=&quot;Slide 15 - &amp;quot;Scenario 1&amp;quot;&quot;/&gt;&lt;property id=&quot;20307&quot; value=&quot;284&quot;/&gt;&lt;/object&gt;&lt;object type=&quot;3&quot; unique_id=&quot;10030&quot;&gt;&lt;property id=&quot;20148&quot; value=&quot;5&quot;/&gt;&lt;property id=&quot;20300&quot; value=&quot;Slide 16 - &amp;quot;Scenario 2&amp;quot;&quot;/&gt;&lt;property id=&quot;20307&quot; value=&quot;285&quot;/&gt;&lt;/object&gt;&lt;object type=&quot;3&quot; unique_id=&quot;10031&quot;&gt;&lt;property id=&quot;20148&quot; value=&quot;5&quot;/&gt;&lt;property id=&quot;20300&quot; value=&quot;Slide 17 - &amp;quot;Scenario 3&amp;quot;&quot;/&gt;&lt;property id=&quot;20307&quot; value=&quot;286&quot;/&gt;&lt;/object&gt;&lt;object type=&quot;3&quot; unique_id=&quot;10032&quot;&gt;&lt;property id=&quot;20148&quot; value=&quot;5&quot;/&gt;&lt;property id=&quot;20300&quot; value=&quot;Slide 18 - &amp;quot;Scenario 4&amp;quot;&quot;/&gt;&lt;property id=&quot;20307&quot; value=&quot;287&quot;/&gt;&lt;/object&gt;&lt;object type=&quot;3&quot; unique_id=&quot;10033&quot;&gt;&lt;property id=&quot;20148&quot; value=&quot;5&quot;/&gt;&lt;property id=&quot;20300&quot; value=&quot;Slide 19 - &amp;quot;Scenario 5&amp;quot;&quot;/&gt;&lt;property id=&quot;20307&quot; value=&quot;299&quot;/&gt;&lt;/object&gt;&lt;object type=&quot;3&quot; unique_id=&quot;10034&quot;&gt;&lt;property id=&quot;20148&quot; value=&quot;5&quot;/&gt;&lt;property id=&quot;20300&quot; value=&quot;Slide 20 - &amp;quot;Scenario 6&amp;quot;&quot;/&gt;&lt;property id=&quot;20307&quot; value=&quot;301&quot;/&gt;&lt;/object&gt;&lt;object type=&quot;3&quot; unique_id=&quot;10035&quot;&gt;&lt;property id=&quot;20148&quot; value=&quot;5&quot;/&gt;&lt;property id=&quot;20300&quot; value=&quot;Slide 21 - &amp;quot;Scenario 7&amp;quot;&quot;/&gt;&lt;property id=&quot;20307&quot; value=&quot;288&quot;/&gt;&lt;/object&gt;&lt;object type=&quot;3&quot; unique_id=&quot;10036&quot;&gt;&lt;property id=&quot;20148&quot; value=&quot;5&quot;/&gt;&lt;property id=&quot;20300&quot; value=&quot;Slide 22 - &amp;quot;Managing Auxiliary Civil Rights Complaints&amp;quot;&quot;/&gt;&lt;property id=&quot;20307&quot; value=&quot;303&quot;/&gt;&lt;/object&gt;&lt;object type=&quot;3&quot; unique_id=&quot;10037&quot;&gt;&lt;property id=&quot;20148&quot; value=&quot;5&quot;/&gt;&lt;property id=&quot;20300&quot; value=&quot;Slide 23 - &amp;quot;Filing an Auxiliary Civil Rights Complaint&amp;quot;&quot;/&gt;&lt;property id=&quot;20307&quot; value=&quot;306&quot;/&gt;&lt;/object&gt;&lt;object type=&quot;3&quot; unique_id=&quot;10038&quot;&gt;&lt;property id=&quot;20148&quot; value=&quot;5&quot;/&gt;&lt;property id=&quot;20300&quot; value=&quot;Slide 24 - &amp;quot;Auxiliary Civil Rights  Complaint Requirements&amp;quot;&quot;/&gt;&lt;property id=&quot;20307&quot; value=&quot;304&quot;/&gt;&lt;/object&gt;&lt;object type=&quot;3&quot; unique_id=&quot;10039&quot;&gt;&lt;property id=&quot;20148&quot; value=&quot;5&quot;/&gt;&lt;property id=&quot;20300&quot; value=&quot;Slide 25 - &amp;quot;Auxiliary Civil Rights Complaint Resolution&amp;quot;&quot;/&gt;&lt;property id=&quot;20307&quot; value=&quot;305&quot;/&gt;&lt;/object&gt;&lt;object type=&quot;3&quot; unique_id=&quot;10040&quot;&gt;&lt;property id=&quot;20148&quot; value=&quot;5&quot;/&gt;&lt;property id=&quot;20300&quot; value=&quot;Slide 26 - &amp;quot;Unresolved Auxiliary Civil Rights Complaint&amp;quot;&quot;/&gt;&lt;property id=&quot;20307&quot; value=&quot;307&quot;/&gt;&lt;/object&gt;&lt;object type=&quot;3&quot; unique_id=&quot;10041&quot;&gt;&lt;property id=&quot;20148&quot; value=&quot;5&quot;/&gt;&lt;property id=&quot;20300&quot; value=&quot;Slide 27 - &amp;quot;Auxiliary Civil Rights Complaint -Alternate Approach&amp;quot;&quot;/&gt;&lt;property id=&quot;20307&quot; value=&quot;308&quot;/&gt;&lt;/object&gt;&lt;object type=&quot;3&quot; unique_id=&quot;10042&quot;&gt;&lt;property id=&quot;20148&quot; value=&quot;5&quot;/&gt;&lt;property id=&quot;20300&quot; value=&quot;Slide 28 - &amp;quot;Auxiliarist’s Role in Civil Rights&amp;quot;&quot;/&gt;&lt;property id=&quot;20307&quot; value=&quot;315&quot;/&gt;&lt;/object&gt;&lt;object type=&quot;3&quot; unique_id=&quot;10043&quot;&gt;&lt;property id=&quot;20148&quot; value=&quot;5&quot;/&gt;&lt;property id=&quot;20300&quot; value=&quot;Slide 29 - &amp;quot;Cultural ALLIES Promote Inclusion&amp;quot;&quot;/&gt;&lt;property id=&quot;20307&quot; value=&quot;311&quot;/&gt;&lt;/object&gt;&lt;object type=&quot;3&quot; unique_id=&quot;10044&quot;&gt;&lt;property id=&quot;20148&quot; value=&quot;5&quot;/&gt;&lt;property id=&quot;20300&quot; value=&quot;Slide 30&quot;/&gt;&lt;property id=&quot;20307&quot; value=&quot;30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2980</TotalTime>
  <Words>4517</Words>
  <Application>Microsoft Office PowerPoint</Application>
  <PresentationFormat>On-screen Show (4:3)</PresentationFormat>
  <Paragraphs>360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U.S. Coast Guard Auxiliary Civil Rights Training</vt:lpstr>
      <vt:lpstr>Slide 2</vt:lpstr>
      <vt:lpstr>Slide 3</vt:lpstr>
      <vt:lpstr>Expectations</vt:lpstr>
      <vt:lpstr>What are civil rights?</vt:lpstr>
      <vt:lpstr>Each person is representative of a mixture of “cultures and experiences”…</vt:lpstr>
      <vt:lpstr>Definitions</vt:lpstr>
      <vt:lpstr>Bias</vt:lpstr>
      <vt:lpstr>Slide 9</vt:lpstr>
      <vt:lpstr>U.S. Coast Guard Auxiliary Diversity Mission</vt:lpstr>
      <vt:lpstr>Diversity Involves</vt:lpstr>
      <vt:lpstr>USCG Core Values</vt:lpstr>
      <vt:lpstr>Slide 13</vt:lpstr>
      <vt:lpstr>Scenario 1</vt:lpstr>
      <vt:lpstr>Scenario 2</vt:lpstr>
      <vt:lpstr>Scenario 3</vt:lpstr>
      <vt:lpstr>Scenario 4</vt:lpstr>
      <vt:lpstr>Scenario 5</vt:lpstr>
      <vt:lpstr>Scenario 6</vt:lpstr>
      <vt:lpstr>Scenario 7</vt:lpstr>
      <vt:lpstr>Managing Auxiliary Civil Rights Complaints</vt:lpstr>
      <vt:lpstr>Filing an Auxiliary Civil Rights Complaint</vt:lpstr>
      <vt:lpstr>Auxiliary Civil Rights  Complaint Requirements</vt:lpstr>
      <vt:lpstr>Auxiliary Civil Rights Complaint Resolution</vt:lpstr>
      <vt:lpstr>Unresolved Auxiliary Civil Rights Complaint</vt:lpstr>
      <vt:lpstr>Auxiliary Civil Rights Complaint -Alternate Approach</vt:lpstr>
      <vt:lpstr>Auxiliarist’s Role in Civil Rights</vt:lpstr>
      <vt:lpstr>Cultural ALLIES Promote Inclusion</vt:lpstr>
      <vt:lpstr>Completed Training Attestation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USCG AUX Training Directorate</dc:creator>
  <cp:lastModifiedBy>Amy Seeley</cp:lastModifiedBy>
  <cp:revision>144</cp:revision>
  <cp:lastPrinted>2015-02-16T17:55:48Z</cp:lastPrinted>
  <dcterms:created xsi:type="dcterms:W3CDTF">2013-01-05T05:19:56Z</dcterms:created>
  <dcterms:modified xsi:type="dcterms:W3CDTF">2015-04-10T01:43:19Z</dcterms:modified>
</cp:coreProperties>
</file>