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51"/>
  </p:notesMasterIdLst>
  <p:sldIdLst>
    <p:sldId id="258" r:id="rId2"/>
    <p:sldId id="298" r:id="rId3"/>
    <p:sldId id="297" r:id="rId4"/>
    <p:sldId id="299" r:id="rId5"/>
    <p:sldId id="300" r:id="rId6"/>
    <p:sldId id="311" r:id="rId7"/>
    <p:sldId id="310" r:id="rId8"/>
    <p:sldId id="309" r:id="rId9"/>
    <p:sldId id="301" r:id="rId10"/>
    <p:sldId id="308" r:id="rId11"/>
    <p:sldId id="307" r:id="rId12"/>
    <p:sldId id="306" r:id="rId13"/>
    <p:sldId id="305" r:id="rId14"/>
    <p:sldId id="302" r:id="rId15"/>
    <p:sldId id="304" r:id="rId16"/>
    <p:sldId id="303" r:id="rId17"/>
    <p:sldId id="312" r:id="rId18"/>
    <p:sldId id="327" r:id="rId19"/>
    <p:sldId id="328" r:id="rId20"/>
    <p:sldId id="329" r:id="rId21"/>
    <p:sldId id="330" r:id="rId22"/>
    <p:sldId id="331" r:id="rId23"/>
    <p:sldId id="332" r:id="rId24"/>
    <p:sldId id="333" r:id="rId25"/>
    <p:sldId id="334" r:id="rId26"/>
    <p:sldId id="335" r:id="rId27"/>
    <p:sldId id="336" r:id="rId28"/>
    <p:sldId id="337" r:id="rId29"/>
    <p:sldId id="338" r:id="rId30"/>
    <p:sldId id="339" r:id="rId31"/>
    <p:sldId id="340" r:id="rId32"/>
    <p:sldId id="341" r:id="rId33"/>
    <p:sldId id="313" r:id="rId34"/>
    <p:sldId id="314" r:id="rId35"/>
    <p:sldId id="315" r:id="rId36"/>
    <p:sldId id="316" r:id="rId37"/>
    <p:sldId id="317" r:id="rId38"/>
    <p:sldId id="318" r:id="rId39"/>
    <p:sldId id="319" r:id="rId40"/>
    <p:sldId id="320" r:id="rId41"/>
    <p:sldId id="321" r:id="rId42"/>
    <p:sldId id="322" r:id="rId43"/>
    <p:sldId id="323" r:id="rId44"/>
    <p:sldId id="416" r:id="rId45"/>
    <p:sldId id="417" r:id="rId46"/>
    <p:sldId id="418" r:id="rId47"/>
    <p:sldId id="421" r:id="rId48"/>
    <p:sldId id="420" r:id="rId49"/>
    <p:sldId id="419"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64950" autoAdjust="0"/>
  </p:normalViewPr>
  <p:slideViewPr>
    <p:cSldViewPr>
      <p:cViewPr>
        <p:scale>
          <a:sx n="70" d="100"/>
          <a:sy n="70" d="100"/>
        </p:scale>
        <p:origin x="-1356" y="198"/>
      </p:cViewPr>
      <p:guideLst>
        <p:guide orient="horz" pos="2160"/>
        <p:guide pos="2880"/>
      </p:guideLst>
    </p:cSldViewPr>
  </p:slideViewPr>
  <p:outlineViewPr>
    <p:cViewPr>
      <p:scale>
        <a:sx n="33" d="100"/>
        <a:sy n="33" d="100"/>
      </p:scale>
      <p:origin x="0" y="3534"/>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F61D17-8AAF-453A-BE20-0C858BEF6D75}" type="datetimeFigureOut">
              <a:rPr lang="en-US" smtClean="0"/>
              <a:pPr/>
              <a:t>4/9/2015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3AF981-B509-48A1-9A7F-84A697655460}" type="slidenum">
              <a:rPr lang="en-US" smtClean="0"/>
              <a:pPr/>
              <a:t>‹#›</a:t>
            </a:fld>
            <a:endParaRPr lang="en-US"/>
          </a:p>
        </p:txBody>
      </p:sp>
    </p:spTree>
    <p:extLst>
      <p:ext uri="{BB962C8B-B14F-4D97-AF65-F5344CB8AC3E}">
        <p14:creationId xmlns:p14="http://schemas.microsoft.com/office/powerpoint/2010/main" xmlns="" val="116457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to the US Coast Guard </a:t>
            </a:r>
            <a:r>
              <a:rPr lang="en-US" sz="1200" kern="1200" smtClean="0">
                <a:solidFill>
                  <a:schemeClr val="tx1"/>
                </a:solidFill>
                <a:effectLst/>
                <a:latin typeface="+mn-lt"/>
                <a:ea typeface="+mn-ea"/>
                <a:cs typeface="+mn-cs"/>
              </a:rPr>
              <a:t>Auxiliary Influenza Training</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u="sng" kern="1200" dirty="0" smtClean="0">
                <a:solidFill>
                  <a:schemeClr val="tx1"/>
                </a:solidFill>
                <a:effectLst/>
                <a:latin typeface="+mn-lt"/>
                <a:ea typeface="+mn-ea"/>
                <a:cs typeface="+mn-cs"/>
              </a:rPr>
              <a:t>Independent Learner Instructions.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document is derived from the mandatory training of the same name.  It contains both images and narratives regarding the training topic and is provided in a “presenter notes” format.  </a:t>
            </a:r>
          </a:p>
          <a:p>
            <a:r>
              <a:rPr lang="en-US" sz="1200" kern="1200" dirty="0" smtClean="0">
                <a:solidFill>
                  <a:schemeClr val="tx1"/>
                </a:solidFill>
                <a:effectLst/>
                <a:latin typeface="+mn-lt"/>
                <a:ea typeface="+mn-ea"/>
                <a:cs typeface="+mn-cs"/>
              </a:rPr>
              <a:t>As an independent learner you are expected to read all content contained in this document to include both the text within the images and the notes below the image (if any).  Some images do not have notes or are self-explanatory.    </a:t>
            </a:r>
          </a:p>
          <a:p>
            <a:r>
              <a:rPr lang="en-US" sz="1200" kern="1200" dirty="0" smtClean="0">
                <a:solidFill>
                  <a:schemeClr val="tx1"/>
                </a:solidFill>
                <a:effectLst/>
                <a:latin typeface="+mn-lt"/>
                <a:ea typeface="+mn-ea"/>
                <a:cs typeface="+mn-cs"/>
              </a:rPr>
              <a:t>As you work through this training material you should keep in mind that as an independent learner, you are responsible and accountable for learning and understanding the course content.</a:t>
            </a:r>
          </a:p>
          <a:p>
            <a:r>
              <a:rPr lang="en-US" sz="1200" kern="1200" dirty="0" smtClean="0">
                <a:solidFill>
                  <a:schemeClr val="tx1"/>
                </a:solidFill>
                <a:effectLst/>
                <a:latin typeface="+mn-lt"/>
                <a:ea typeface="+mn-ea"/>
                <a:cs typeface="+mn-cs"/>
              </a:rPr>
              <a:t>You should also understand its importance to our organization and the execution of our varied missions and be able to apply the knowledge gained through this independent training experience.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8C7A6A-1A05-4A84-8B3F-BC614AFD5B9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xmlns="" val="3869271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Answers: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a:t>
            </a:r>
            <a:r>
              <a:rPr lang="en-US" sz="1200" baseline="0" dirty="0" smtClean="0"/>
              <a:t>     </a:t>
            </a:r>
            <a:r>
              <a:rPr lang="en-US" sz="1200" dirty="0" smtClean="0"/>
              <a:t>Pandemic influenza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      False</a:t>
            </a:r>
          </a:p>
          <a:p>
            <a:pPr marL="228600" marR="0" indent="-228600" algn="l" defTabSz="914400" rtl="0" eaLnBrk="1" fontAlgn="auto" latinLnBrk="0" hangingPunct="1">
              <a:lnSpc>
                <a:spcPct val="100000"/>
              </a:lnSpc>
              <a:spcBef>
                <a:spcPts val="0"/>
              </a:spcBef>
              <a:spcAft>
                <a:spcPts val="0"/>
              </a:spcAft>
              <a:buClrTx/>
              <a:buSzTx/>
              <a:buFontTx/>
              <a:buAutoNum type="alphaUcPeriod" startAt="2"/>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45</a:t>
            </a:fld>
            <a:endParaRPr lang="en-US"/>
          </a:p>
        </p:txBody>
      </p:sp>
    </p:spTree>
    <p:extLst>
      <p:ext uri="{BB962C8B-B14F-4D97-AF65-F5344CB8AC3E}">
        <p14:creationId xmlns:p14="http://schemas.microsoft.com/office/powerpoint/2010/main" xmlns="" val="964387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Answers: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a:t>
            </a:r>
            <a:r>
              <a:rPr lang="en-US" sz="1200" baseline="0" dirty="0" smtClean="0"/>
              <a:t>      </a:t>
            </a:r>
            <a:r>
              <a:rPr lang="en-US" sz="1200" dirty="0" smtClean="0"/>
              <a:t>Chills accompanied by sweating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      False</a:t>
            </a:r>
          </a:p>
          <a:p>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46</a:t>
            </a:fld>
            <a:endParaRPr lang="en-US"/>
          </a:p>
        </p:txBody>
      </p:sp>
    </p:spTree>
    <p:extLst>
      <p:ext uri="{BB962C8B-B14F-4D97-AF65-F5344CB8AC3E}">
        <p14:creationId xmlns:p14="http://schemas.microsoft.com/office/powerpoint/2010/main" xmlns="" val="4223544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Answers: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a:t>
            </a:r>
            <a:r>
              <a:rPr lang="en-US" sz="1200" baseline="0" dirty="0" smtClean="0"/>
              <a:t>      </a:t>
            </a:r>
            <a:r>
              <a:rPr lang="en-US" sz="1200" dirty="0" smtClean="0"/>
              <a:t>3 Feet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      False</a:t>
            </a:r>
          </a:p>
        </p:txBody>
      </p:sp>
      <p:sp>
        <p:nvSpPr>
          <p:cNvPr id="4" name="Slide Number Placeholder 3"/>
          <p:cNvSpPr>
            <a:spLocks noGrp="1"/>
          </p:cNvSpPr>
          <p:nvPr>
            <p:ph type="sldNum" sz="quarter" idx="10"/>
          </p:nvPr>
        </p:nvSpPr>
        <p:spPr/>
        <p:txBody>
          <a:bodyPr/>
          <a:lstStyle/>
          <a:p>
            <a:fld id="{A53AF981-B509-48A1-9A7F-84A697655460}" type="slidenum">
              <a:rPr lang="en-US" smtClean="0"/>
              <a:pPr/>
              <a:t>47</a:t>
            </a:fld>
            <a:endParaRPr lang="en-US"/>
          </a:p>
        </p:txBody>
      </p:sp>
    </p:spTree>
    <p:extLst>
      <p:ext uri="{BB962C8B-B14F-4D97-AF65-F5344CB8AC3E}">
        <p14:creationId xmlns:p14="http://schemas.microsoft.com/office/powerpoint/2010/main" xmlns="" val="3421375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Answers: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a:t>
            </a:r>
            <a:r>
              <a:rPr lang="en-US" sz="1200" baseline="0" dirty="0" smtClean="0"/>
              <a:t>      </a:t>
            </a:r>
            <a:r>
              <a:rPr lang="en-US" dirty="0" smtClean="0"/>
              <a:t>Maintain social distancing and asked his supervisor to advise him to go home.</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 Everyone 6 months and older (if there is no medical contradiction)</a:t>
            </a:r>
          </a:p>
          <a:p>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48</a:t>
            </a:fld>
            <a:endParaRPr lang="en-US"/>
          </a:p>
        </p:txBody>
      </p:sp>
    </p:spTree>
    <p:extLst>
      <p:ext uri="{BB962C8B-B14F-4D97-AF65-F5344CB8AC3E}">
        <p14:creationId xmlns:p14="http://schemas.microsoft.com/office/powerpoint/2010/main" xmlns="" val="2163287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Answers: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    </a:t>
            </a:r>
            <a:r>
              <a:rPr lang="en-US" sz="1200" baseline="0" dirty="0" smtClean="0"/>
              <a:t> </a:t>
            </a:r>
            <a:r>
              <a:rPr lang="en-US" dirty="0" smtClean="0"/>
              <a:t>Use the crux of your elbow</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      All of the above</a:t>
            </a:r>
          </a:p>
          <a:p>
            <a:endParaRPr lang="en-US" dirty="0"/>
          </a:p>
        </p:txBody>
      </p:sp>
      <p:sp>
        <p:nvSpPr>
          <p:cNvPr id="4" name="Slide Number Placeholder 3"/>
          <p:cNvSpPr>
            <a:spLocks noGrp="1"/>
          </p:cNvSpPr>
          <p:nvPr>
            <p:ph type="sldNum" sz="quarter" idx="10"/>
          </p:nvPr>
        </p:nvSpPr>
        <p:spPr/>
        <p:txBody>
          <a:bodyPr/>
          <a:lstStyle/>
          <a:p>
            <a:fld id="{A53AF981-B509-48A1-9A7F-84A697655460}" type="slidenum">
              <a:rPr lang="en-US" smtClean="0"/>
              <a:pPr/>
              <a:t>49</a:t>
            </a:fld>
            <a:endParaRPr lang="en-US"/>
          </a:p>
        </p:txBody>
      </p:sp>
    </p:spTree>
    <p:extLst>
      <p:ext uri="{BB962C8B-B14F-4D97-AF65-F5344CB8AC3E}">
        <p14:creationId xmlns:p14="http://schemas.microsoft.com/office/powerpoint/2010/main" xmlns="" val="37522282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prstGeom prst="rect">
            <a:avLst/>
          </a:prstGeom>
          <a:ln>
            <a:noFill/>
          </a:ln>
        </p:spPr>
        <p:txBody>
          <a:bodyPr vert="horz" tIns="0" rIns="18288" bIns="0" anchor="b">
            <a:normAutofit/>
          </a:bodyPr>
          <a:lstStyle>
            <a:lvl1pPr algn="r" rtl="0">
              <a:spcBef>
                <a:spcPct val="0"/>
              </a:spcBef>
              <a:buNone/>
              <a:defRPr sz="5600" b="1" cap="none" spc="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j-lt"/>
                <a:ea typeface="+mj-ea"/>
                <a:cs typeface="+mj-cs"/>
              </a:defRPr>
            </a:lvl1pPr>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b="1" i="1">
                <a:solidFill>
                  <a:schemeClr val="accent1">
                    <a:lumMod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7" name="Slide Number Placeholder 26"/>
          <p:cNvSpPr>
            <a:spLocks noGrp="1"/>
          </p:cNvSpPr>
          <p:nvPr>
            <p:ph type="sldNum" sz="quarter" idx="12"/>
          </p:nvPr>
        </p:nvSpPr>
        <p:spPr/>
        <p:txBody>
          <a:bodyPr/>
          <a:lstStyle/>
          <a:p>
            <a:fld id="{1DE98E46-9EF5-48BE-B7A8-22E55D1843BB}"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3694176" y="4572000"/>
            <a:ext cx="1747763" cy="1745397"/>
          </a:xfrm>
          <a:prstGeom prst="rect">
            <a:avLst/>
          </a:prstGeom>
        </p:spPr>
      </p:pic>
      <p:sp>
        <p:nvSpPr>
          <p:cNvPr id="10" name="Footer Placeholder 18"/>
          <p:cNvSpPr txBox="1">
            <a:spLocks/>
          </p:cNvSpPr>
          <p:nvPr userDrawn="1"/>
        </p:nvSpPr>
        <p:spPr>
          <a:xfrm>
            <a:off x="152400" y="6499959"/>
            <a:ext cx="2133600" cy="251559"/>
          </a:xfrm>
          <a:prstGeom prst="rect">
            <a:avLst/>
          </a:prstGeom>
        </p:spPr>
        <p:txBody>
          <a:bodyPr vert="horz" lIns="0" tIns="0" rIns="0" b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solidFill>
                  <a:srgbClr val="0070C0"/>
                </a:solidFill>
                <a:latin typeface="Arial" panose="020B0604020202020204" pitchFamily="34" charset="0"/>
                <a:cs typeface="Arial" panose="020B0604020202020204" pitchFamily="34" charset="0"/>
              </a:rPr>
              <a:t>Reviewed, DIR-T USCGAUX</a:t>
            </a:r>
            <a:endParaRPr lang="en-US" sz="12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6116204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95400" y="704088"/>
            <a:ext cx="7391400" cy="819912"/>
          </a:xfrm>
          <a:prstGeom prst="rect">
            <a:avLst/>
          </a:prstGeom>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838200" y="1935480"/>
            <a:ext cx="7848600" cy="438912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p>
            <a:fld id="{1DE98E46-9EF5-48BE-B7A8-22E55D1843BB}" type="slidenum">
              <a:rPr lang="en-US" smtClean="0"/>
              <a:pPr/>
              <a:t>‹#›</a:t>
            </a:fld>
            <a:endParaRPr lang="en-US"/>
          </a:p>
        </p:txBody>
      </p:sp>
    </p:spTree>
    <p:extLst>
      <p:ext uri="{BB962C8B-B14F-4D97-AF65-F5344CB8AC3E}">
        <p14:creationId xmlns:p14="http://schemas.microsoft.com/office/powerpoint/2010/main" xmlns="" val="2341626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p>
            <a:fld id="{1DE98E46-9EF5-48BE-B7A8-22E55D1843BB}" type="slidenum">
              <a:rPr lang="en-US" smtClean="0"/>
              <a:pPr/>
              <a:t>‹#›</a:t>
            </a:fld>
            <a:endParaRPr lang="en-US"/>
          </a:p>
        </p:txBody>
      </p:sp>
    </p:spTree>
    <p:extLst>
      <p:ext uri="{BB962C8B-B14F-4D97-AF65-F5344CB8AC3E}">
        <p14:creationId xmlns:p14="http://schemas.microsoft.com/office/powerpoint/2010/main" xmlns="" val="1668031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1295400" y="704088"/>
            <a:ext cx="7391400" cy="819912"/>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8200" y="1935480"/>
            <a:ext cx="7848600" cy="438912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pPr>
              <a:defRPr/>
            </a:pPr>
            <a:fld id="{76E79E23-AC90-4876-9737-42B0C479B86A}" type="slidenum">
              <a:rPr lang="en-US"/>
              <a:pPr>
                <a:defRPr/>
              </a:pPr>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2400" y="304800"/>
            <a:ext cx="885926" cy="884726"/>
          </a:xfrm>
          <a:prstGeom prst="rect">
            <a:avLst/>
          </a:prstGeom>
        </p:spPr>
      </p:pic>
    </p:spTree>
    <p:extLst>
      <p:ext uri="{BB962C8B-B14F-4D97-AF65-F5344CB8AC3E}">
        <p14:creationId xmlns:p14="http://schemas.microsoft.com/office/powerpoint/2010/main" xmlns="" val="910653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90726" y="704088"/>
            <a:ext cx="7496074" cy="896112"/>
          </a:xfrm>
          <a:prstGeom prst="rect">
            <a:avLst/>
          </a:prstGeom>
        </p:spPr>
        <p:txBody>
          <a:bodyPr/>
          <a:lstStyle>
            <a:lvl1pPr>
              <a:defRPr sz="4800">
                <a:solidFill>
                  <a:schemeClr val="accent1">
                    <a:lumMod val="75000"/>
                  </a:schemeClr>
                </a:solidFill>
              </a:defRPr>
            </a:lvl1p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838200" y="1935480"/>
            <a:ext cx="7848600" cy="4389120"/>
          </a:xfrm>
          <a:prstGeom prst="rect">
            <a:avLst/>
          </a:prstGeom>
        </p:spPr>
        <p:txBody>
          <a:bodyPr>
            <a:normAutofit/>
          </a:bodyPr>
          <a:lstStyle>
            <a:lvl1pPr>
              <a:buClr>
                <a:schemeClr val="accent1">
                  <a:lumMod val="75000"/>
                </a:schemeClr>
              </a:buClr>
              <a:defRPr sz="3200">
                <a:solidFill>
                  <a:srgbClr val="062A4A"/>
                </a:solidFill>
                <a:latin typeface="+mj-lt"/>
              </a:defRPr>
            </a:lvl1pPr>
            <a:lvl2pPr>
              <a:buClr>
                <a:schemeClr val="accent1">
                  <a:lumMod val="75000"/>
                </a:schemeClr>
              </a:buClr>
              <a:defRPr sz="3200">
                <a:solidFill>
                  <a:srgbClr val="062A4A"/>
                </a:solidFill>
                <a:latin typeface="+mj-lt"/>
              </a:defRPr>
            </a:lvl2pPr>
            <a:lvl3pPr>
              <a:buClr>
                <a:schemeClr val="accent1">
                  <a:lumMod val="75000"/>
                </a:schemeClr>
              </a:buClr>
              <a:defRPr sz="2800">
                <a:solidFill>
                  <a:srgbClr val="062A4A"/>
                </a:solidFill>
                <a:latin typeface="+mj-lt"/>
              </a:defRPr>
            </a:lvl3pPr>
            <a:lvl4pPr>
              <a:buClr>
                <a:schemeClr val="accent1">
                  <a:lumMod val="75000"/>
                </a:schemeClr>
              </a:buClr>
              <a:defRPr sz="2800">
                <a:solidFill>
                  <a:srgbClr val="062A4A"/>
                </a:solidFill>
                <a:latin typeface="+mj-lt"/>
              </a:defRPr>
            </a:lvl4pPr>
            <a:lvl5pPr>
              <a:buClr>
                <a:schemeClr val="accent1">
                  <a:lumMod val="75000"/>
                </a:schemeClr>
              </a:buClr>
              <a:defRPr sz="2800">
                <a:solidFill>
                  <a:srgbClr val="062A4A"/>
                </a:solidFill>
                <a:latin typeface="+mj-lt"/>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Slide Number Placeholder 5"/>
          <p:cNvSpPr>
            <a:spLocks noGrp="1"/>
          </p:cNvSpPr>
          <p:nvPr>
            <p:ph type="sldNum" sz="quarter" idx="12"/>
          </p:nvPr>
        </p:nvSpPr>
        <p:spPr/>
        <p:txBody>
          <a:bodyPr/>
          <a:lstStyle>
            <a:lvl1pPr>
              <a:defRPr sz="2000" b="1">
                <a:solidFill>
                  <a:schemeClr val="accent1">
                    <a:lumMod val="75000"/>
                  </a:schemeClr>
                </a:solidFill>
              </a:defRPr>
            </a:lvl1pPr>
          </a:lstStyle>
          <a:p>
            <a:fld id="{1DE98E46-9EF5-48BE-B7A8-22E55D1843BB}" type="slidenum">
              <a:rPr lang="en-US" smtClean="0">
                <a:solidFill>
                  <a:srgbClr val="0F6FC6">
                    <a:lumMod val="75000"/>
                  </a:srgbClr>
                </a:solidFill>
              </a:rPr>
              <a:pPr/>
              <a:t>‹#›</a:t>
            </a:fld>
            <a:endParaRPr lang="en-US" dirty="0">
              <a:solidFill>
                <a:srgbClr val="0F6FC6">
                  <a:lumMod val="75000"/>
                </a:srgb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2400" y="304800"/>
            <a:ext cx="885926" cy="884726"/>
          </a:xfrm>
          <a:prstGeom prst="rect">
            <a:avLst/>
          </a:prstGeom>
        </p:spPr>
      </p:pic>
    </p:spTree>
    <p:extLst>
      <p:ext uri="{BB962C8B-B14F-4D97-AF65-F5344CB8AC3E}">
        <p14:creationId xmlns:p14="http://schemas.microsoft.com/office/powerpoint/2010/main" xmlns="" val="19865945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prstGeom prst="rect">
            <a:avLst/>
          </a:prstGeo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a:prstGeom prst="rect">
            <a:avLst/>
          </a:prstGeo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6" name="Slide Number Placeholder 5"/>
          <p:cNvSpPr>
            <a:spLocks noGrp="1"/>
          </p:cNvSpPr>
          <p:nvPr>
            <p:ph type="sldNum" sz="quarter" idx="12"/>
          </p:nvPr>
        </p:nvSpPr>
        <p:spPr/>
        <p:txBody>
          <a:bodyPr/>
          <a:lstStyle/>
          <a:p>
            <a:fld id="{1DE98E46-9EF5-48BE-B7A8-22E55D1843BB}" type="slidenum">
              <a:rPr lang="en-US" smtClean="0"/>
              <a:pPr/>
              <a:t>‹#›</a:t>
            </a:fld>
            <a:endParaRPr lang="en-US"/>
          </a:p>
        </p:txBody>
      </p:sp>
    </p:spTree>
    <p:extLst>
      <p:ext uri="{BB962C8B-B14F-4D97-AF65-F5344CB8AC3E}">
        <p14:creationId xmlns:p14="http://schemas.microsoft.com/office/powerpoint/2010/main" xmlns="" val="62023795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Slide Number Placeholder 6"/>
          <p:cNvSpPr>
            <a:spLocks noGrp="1"/>
          </p:cNvSpPr>
          <p:nvPr>
            <p:ph type="sldNum" sz="quarter" idx="12"/>
          </p:nvPr>
        </p:nvSpPr>
        <p:spPr/>
        <p:txBody>
          <a:bodyPr/>
          <a:lstStyle/>
          <a:p>
            <a:fld id="{1DE98E46-9EF5-48BE-B7A8-22E55D1843BB}"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2400" y="304800"/>
            <a:ext cx="885926" cy="884726"/>
          </a:xfrm>
          <a:prstGeom prst="rect">
            <a:avLst/>
          </a:prstGeom>
        </p:spPr>
      </p:pic>
    </p:spTree>
    <p:extLst>
      <p:ext uri="{BB962C8B-B14F-4D97-AF65-F5344CB8AC3E}">
        <p14:creationId xmlns:p14="http://schemas.microsoft.com/office/powerpoint/2010/main" xmlns="" val="3315692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b"/>
          <a:lstStyle>
            <a:lvl1pPr>
              <a:defRPr>
                <a:solidFill>
                  <a:schemeClr val="accent1">
                    <a:lumMod val="75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accent1">
                    <a:lumMod val="75000"/>
                  </a:schemeClr>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accent1">
                    <a:lumMod val="75000"/>
                  </a:schemeClr>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buClr>
                <a:schemeClr val="accent1">
                  <a:lumMod val="75000"/>
                </a:schemeClr>
              </a:buClr>
              <a:defRPr sz="2200"/>
            </a:lvl1pPr>
            <a:lvl2pPr>
              <a:buClr>
                <a:schemeClr val="accent1">
                  <a:lumMod val="75000"/>
                </a:schemeClr>
              </a:buClr>
              <a:defRPr sz="2000"/>
            </a:lvl2pPr>
            <a:lvl3pPr>
              <a:buClr>
                <a:schemeClr val="accent1">
                  <a:lumMod val="75000"/>
                </a:schemeClr>
              </a:buClr>
              <a:defRPr sz="1800"/>
            </a:lvl3pPr>
            <a:lvl4pPr>
              <a:buClr>
                <a:schemeClr val="accent1">
                  <a:lumMod val="75000"/>
                </a:schemeClr>
              </a:buClr>
              <a:defRPr sz="1600"/>
            </a:lvl4pPr>
            <a:lvl5pPr>
              <a:buClr>
                <a:schemeClr val="accent1">
                  <a:lumMod val="75000"/>
                </a:schemeClr>
              </a:buCl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buClr>
                <a:schemeClr val="accent1">
                  <a:lumMod val="75000"/>
                </a:schemeClr>
              </a:buClr>
              <a:defRPr sz="2200"/>
            </a:lvl1pPr>
            <a:lvl2pPr>
              <a:buClr>
                <a:schemeClr val="accent1">
                  <a:lumMod val="75000"/>
                </a:schemeClr>
              </a:buClr>
              <a:defRPr sz="2000"/>
            </a:lvl2pPr>
            <a:lvl3pPr>
              <a:buClr>
                <a:schemeClr val="accent1">
                  <a:lumMod val="75000"/>
                </a:schemeClr>
              </a:buClr>
              <a:defRPr sz="1800"/>
            </a:lvl3pPr>
            <a:lvl4pPr>
              <a:buClr>
                <a:schemeClr val="accent1">
                  <a:lumMod val="75000"/>
                </a:schemeClr>
              </a:buClr>
              <a:defRPr sz="1600"/>
            </a:lvl4pPr>
            <a:lvl5pPr>
              <a:buClr>
                <a:schemeClr val="accent1">
                  <a:lumMod val="75000"/>
                </a:schemeClr>
              </a:buCl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lide Number Placeholder 8"/>
          <p:cNvSpPr>
            <a:spLocks noGrp="1"/>
          </p:cNvSpPr>
          <p:nvPr>
            <p:ph type="sldNum" sz="quarter" idx="12"/>
          </p:nvPr>
        </p:nvSpPr>
        <p:spPr/>
        <p:txBody>
          <a:bodyPr/>
          <a:lstStyle>
            <a:lvl1pPr>
              <a:defRPr sz="2000" b="1">
                <a:solidFill>
                  <a:schemeClr val="accent1">
                    <a:lumMod val="75000"/>
                  </a:schemeClr>
                </a:solidFill>
              </a:defRPr>
            </a:lvl1pPr>
          </a:lstStyle>
          <a:p>
            <a:fld id="{1DE98E46-9EF5-48BE-B7A8-22E55D1843BB}" type="slidenum">
              <a:rPr lang="en-US" smtClean="0">
                <a:solidFill>
                  <a:srgbClr val="0F6FC6">
                    <a:lumMod val="75000"/>
                  </a:srgbClr>
                </a:solidFill>
              </a:rPr>
              <a:pPr/>
              <a:t>‹#›</a:t>
            </a:fld>
            <a:endParaRPr lang="en-US" dirty="0">
              <a:solidFill>
                <a:srgbClr val="0F6FC6">
                  <a:lumMod val="75000"/>
                </a:srgbClr>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2400" y="304800"/>
            <a:ext cx="885926" cy="884726"/>
          </a:xfrm>
          <a:prstGeom prst="rect">
            <a:avLst/>
          </a:prstGeom>
        </p:spPr>
      </p:pic>
    </p:spTree>
    <p:extLst>
      <p:ext uri="{BB962C8B-B14F-4D97-AF65-F5344CB8AC3E}">
        <p14:creationId xmlns:p14="http://schemas.microsoft.com/office/powerpoint/2010/main" xmlns="" val="26564849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a:prstGeom prst="rect">
            <a:avLst/>
          </a:prstGeo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accent1">
                    <a:lumMod val="75000"/>
                  </a:schemeClr>
                </a:solidFill>
                <a:effectLst/>
                <a:latin typeface="+mj-lt"/>
                <a:ea typeface="+mj-ea"/>
                <a:cs typeface="+mj-cs"/>
              </a:defRPr>
            </a:lvl1pPr>
          </a:lstStyle>
          <a:p>
            <a:r>
              <a:rPr kumimoji="0" lang="en-US" smtClean="0"/>
              <a:t>Click to edit Master title style</a:t>
            </a:r>
            <a:endParaRPr kumimoji="0" lang="en-US"/>
          </a:p>
        </p:txBody>
      </p:sp>
      <p:sp>
        <p:nvSpPr>
          <p:cNvPr id="5" name="Slide Number Placeholder 4"/>
          <p:cNvSpPr>
            <a:spLocks noGrp="1"/>
          </p:cNvSpPr>
          <p:nvPr>
            <p:ph type="sldNum" sz="quarter" idx="12"/>
          </p:nvPr>
        </p:nvSpPr>
        <p:spPr/>
        <p:txBody>
          <a:bodyPr/>
          <a:lstStyle>
            <a:lvl1pPr>
              <a:defRPr sz="2000" b="1">
                <a:solidFill>
                  <a:schemeClr val="accent1">
                    <a:lumMod val="75000"/>
                  </a:schemeClr>
                </a:solidFill>
              </a:defRPr>
            </a:lvl1pPr>
          </a:lstStyle>
          <a:p>
            <a:fld id="{1DE98E46-9EF5-48BE-B7A8-22E55D1843BB}" type="slidenum">
              <a:rPr lang="en-US" smtClean="0">
                <a:solidFill>
                  <a:srgbClr val="0F6FC6">
                    <a:lumMod val="75000"/>
                  </a:srgbClr>
                </a:solidFill>
              </a:rPr>
              <a:pPr/>
              <a:t>‹#›</a:t>
            </a:fld>
            <a:endParaRPr lang="en-US">
              <a:solidFill>
                <a:srgbClr val="0F6FC6">
                  <a:lumMod val="75000"/>
                </a:srgb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2400" y="304800"/>
            <a:ext cx="885926" cy="884726"/>
          </a:xfrm>
          <a:prstGeom prst="rect">
            <a:avLst/>
          </a:prstGeom>
        </p:spPr>
      </p:pic>
    </p:spTree>
    <p:extLst>
      <p:ext uri="{BB962C8B-B14F-4D97-AF65-F5344CB8AC3E}">
        <p14:creationId xmlns:p14="http://schemas.microsoft.com/office/powerpoint/2010/main" xmlns="" val="15226888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sz="1800"/>
            </a:lvl1pPr>
          </a:lstStyle>
          <a:p>
            <a:fld id="{1DE98E46-9EF5-48BE-B7A8-22E55D1843BB}" type="slidenum">
              <a:rPr lang="en-US" smtClean="0"/>
              <a:pPr/>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2400" y="304800"/>
            <a:ext cx="885926" cy="884726"/>
          </a:xfrm>
          <a:prstGeom prst="rect">
            <a:avLst/>
          </a:prstGeom>
        </p:spPr>
      </p:pic>
    </p:spTree>
    <p:extLst>
      <p:ext uri="{BB962C8B-B14F-4D97-AF65-F5344CB8AC3E}">
        <p14:creationId xmlns:p14="http://schemas.microsoft.com/office/powerpoint/2010/main" xmlns="" val="4192814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Slide Number Placeholder 6"/>
          <p:cNvSpPr>
            <a:spLocks noGrp="1"/>
          </p:cNvSpPr>
          <p:nvPr>
            <p:ph type="sldNum" sz="quarter" idx="12"/>
          </p:nvPr>
        </p:nvSpPr>
        <p:spPr/>
        <p:txBody>
          <a:bodyPr/>
          <a:lstStyle/>
          <a:p>
            <a:fld id="{1DE98E46-9EF5-48BE-B7A8-22E55D1843BB}" type="slidenum">
              <a:rPr lang="en-US" smtClean="0"/>
              <a:pPr/>
              <a:t>‹#›</a:t>
            </a:fld>
            <a:endParaRPr lang="en-US"/>
          </a:p>
        </p:txBody>
      </p:sp>
    </p:spTree>
    <p:extLst>
      <p:ext uri="{BB962C8B-B14F-4D97-AF65-F5344CB8AC3E}">
        <p14:creationId xmlns:p14="http://schemas.microsoft.com/office/powerpoint/2010/main" xmlns="" val="1127916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7" name="Slide Number Placeholder 6"/>
          <p:cNvSpPr>
            <a:spLocks noGrp="1"/>
          </p:cNvSpPr>
          <p:nvPr>
            <p:ph type="sldNum" sz="quarter" idx="12"/>
          </p:nvPr>
        </p:nvSpPr>
        <p:spPr>
          <a:xfrm>
            <a:off x="8077200" y="6356350"/>
            <a:ext cx="609600" cy="365125"/>
          </a:xfrm>
        </p:spPr>
        <p:txBody>
          <a:bodyPr/>
          <a:lstStyle/>
          <a:p>
            <a:fld id="{1DE98E46-9EF5-48BE-B7A8-22E55D1843B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ooter Placeholder 18"/>
          <p:cNvSpPr txBox="1">
            <a:spLocks/>
          </p:cNvSpPr>
          <p:nvPr userDrawn="1"/>
        </p:nvSpPr>
        <p:spPr>
          <a:xfrm>
            <a:off x="152400" y="6499959"/>
            <a:ext cx="2133600" cy="251559"/>
          </a:xfrm>
          <a:prstGeom prst="rect">
            <a:avLst/>
          </a:prstGeom>
        </p:spPr>
        <p:txBody>
          <a:bodyPr vert="horz" lIns="0" tIns="0" rIns="0" b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solidFill>
                  <a:srgbClr val="0070C0"/>
                </a:solidFill>
                <a:latin typeface="Arial" panose="020B0604020202020204" pitchFamily="34" charset="0"/>
                <a:cs typeface="Arial" panose="020B0604020202020204" pitchFamily="34" charset="0"/>
              </a:rPr>
              <a:t>Reviewed, DIR-T USCGAUX</a:t>
            </a:r>
            <a:endParaRPr lang="en-US" sz="12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084293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1">
                  <a:lumMod val="50000"/>
                </a:schemeClr>
              </a:gs>
              <a:gs pos="68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flip="none" rotWithShape="1">
            <a:gsLst>
              <a:gs pos="0">
                <a:schemeClr val="bg1"/>
              </a:gs>
              <a:gs pos="97000">
                <a:schemeClr val="accent1">
                  <a:lumMod val="75000"/>
                </a:schemeClr>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800" b="1">
                <a:solidFill>
                  <a:srgbClr val="00658E"/>
                </a:solidFill>
              </a:defRPr>
            </a:lvl1pPr>
          </a:lstStyle>
          <a:p>
            <a:fld id="{1DE98E46-9EF5-48BE-B7A8-22E55D1843B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
        <p:nvSpPr>
          <p:cNvPr id="3" name="Title Placeholder 2"/>
          <p:cNvSpPr>
            <a:spLocks noGrp="1"/>
          </p:cNvSpPr>
          <p:nvPr>
            <p:ph type="title"/>
          </p:nvPr>
        </p:nvSpPr>
        <p:spPr>
          <a:xfrm>
            <a:off x="1371599" y="568599"/>
            <a:ext cx="7543801" cy="9554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914400" y="1905000"/>
            <a:ext cx="7772400" cy="4221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18"/>
          <p:cNvSpPr txBox="1">
            <a:spLocks/>
          </p:cNvSpPr>
          <p:nvPr userDrawn="1"/>
        </p:nvSpPr>
        <p:spPr>
          <a:xfrm>
            <a:off x="152400" y="6499959"/>
            <a:ext cx="2133600" cy="251559"/>
          </a:xfrm>
          <a:prstGeom prst="rect">
            <a:avLst/>
          </a:prstGeom>
        </p:spPr>
        <p:txBody>
          <a:bodyPr vert="horz" lIns="0" tIns="0" rIns="0" b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solidFill>
                  <a:srgbClr val="0070C0"/>
                </a:solidFill>
                <a:latin typeface="Arial" panose="020B0604020202020204" pitchFamily="34" charset="0"/>
                <a:cs typeface="Arial" panose="020B0604020202020204" pitchFamily="34" charset="0"/>
              </a:rPr>
              <a:t>Reviewed, DIR-T USCGAUX</a:t>
            </a:r>
            <a:endParaRPr lang="en-US" sz="12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3799595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hf hdr="0" dt="0"/>
  <p:txStyles>
    <p:titleStyle>
      <a:lvl1pPr algn="l" rtl="0" eaLnBrk="1" latinLnBrk="0" hangingPunct="1">
        <a:spcBef>
          <a:spcPct val="0"/>
        </a:spcBef>
        <a:buNone/>
        <a:defRPr kumimoji="0" sz="4800" b="0" kern="1200">
          <a:ln>
            <a:noFill/>
          </a:ln>
          <a:solidFill>
            <a:srgbClr val="00658E"/>
          </a:solidFill>
          <a:effectLst/>
          <a:latin typeface="+mj-lt"/>
          <a:ea typeface="+mj-ea"/>
          <a:cs typeface="+mj-cs"/>
        </a:defRPr>
      </a:lvl1pPr>
    </p:titleStyle>
    <p:bodyStyle>
      <a:lvl1pPr marL="274320" indent="-274320" algn="l" rtl="0" eaLnBrk="1" latinLnBrk="0" hangingPunct="1">
        <a:spcBef>
          <a:spcPct val="20000"/>
        </a:spcBef>
        <a:buClr>
          <a:srgbClr val="00658E"/>
        </a:buClr>
        <a:buSzPct val="95000"/>
        <a:buFont typeface="Wingdings 2"/>
        <a:buChar char=""/>
        <a:defRPr kumimoji="0" sz="3200" kern="1200">
          <a:solidFill>
            <a:schemeClr val="tx1"/>
          </a:solidFill>
          <a:latin typeface="+mj-lt"/>
          <a:ea typeface="+mn-ea"/>
          <a:cs typeface="+mn-cs"/>
        </a:defRPr>
      </a:lvl1pPr>
      <a:lvl2pPr marL="640080" indent="-246888" algn="l" rtl="0" eaLnBrk="1" latinLnBrk="0" hangingPunct="1">
        <a:spcBef>
          <a:spcPct val="20000"/>
        </a:spcBef>
        <a:buClr>
          <a:srgbClr val="00658E"/>
        </a:buClr>
        <a:buSzPct val="85000"/>
        <a:buFont typeface="Wingdings 2"/>
        <a:buChar char=""/>
        <a:defRPr kumimoji="0" sz="3200" kern="1200">
          <a:solidFill>
            <a:schemeClr val="tx1"/>
          </a:solidFill>
          <a:latin typeface="+mj-lt"/>
          <a:ea typeface="+mn-ea"/>
          <a:cs typeface="+mn-cs"/>
        </a:defRPr>
      </a:lvl2pPr>
      <a:lvl3pPr marL="914400" indent="-246888" algn="l" rtl="0" eaLnBrk="1" latinLnBrk="0" hangingPunct="1">
        <a:spcBef>
          <a:spcPct val="20000"/>
        </a:spcBef>
        <a:buClr>
          <a:srgbClr val="00658E"/>
        </a:buClr>
        <a:buSzPct val="70000"/>
        <a:buFont typeface="Wingdings 2"/>
        <a:buChar char=""/>
        <a:defRPr kumimoji="0" sz="2800" kern="1200">
          <a:solidFill>
            <a:schemeClr val="tx1"/>
          </a:solidFill>
          <a:latin typeface="+mj-lt"/>
          <a:ea typeface="+mn-ea"/>
          <a:cs typeface="+mn-cs"/>
        </a:defRPr>
      </a:lvl3pPr>
      <a:lvl4pPr marL="1188720" indent="-210312" algn="l" rtl="0" eaLnBrk="1" latinLnBrk="0" hangingPunct="1">
        <a:spcBef>
          <a:spcPct val="20000"/>
        </a:spcBef>
        <a:buClr>
          <a:srgbClr val="00658E"/>
        </a:buClr>
        <a:buSzPct val="65000"/>
        <a:buFont typeface="Wingdings 2"/>
        <a:buChar char=""/>
        <a:defRPr kumimoji="0" sz="2800" kern="1200">
          <a:solidFill>
            <a:schemeClr val="tx1"/>
          </a:solidFill>
          <a:latin typeface="+mj-lt"/>
          <a:ea typeface="+mn-ea"/>
          <a:cs typeface="+mn-cs"/>
        </a:defRPr>
      </a:lvl4pPr>
      <a:lvl5pPr marL="1463040" indent="-210312" algn="l" rtl="0" eaLnBrk="1" latinLnBrk="0" hangingPunct="1">
        <a:spcBef>
          <a:spcPct val="20000"/>
        </a:spcBef>
        <a:buClr>
          <a:srgbClr val="00658E"/>
        </a:buClr>
        <a:buSzPct val="65000"/>
        <a:buFont typeface="Wingdings 2"/>
        <a:buChar char=""/>
        <a:defRPr kumimoji="0" sz="2800" kern="1200">
          <a:solidFill>
            <a:schemeClr val="tx1"/>
          </a:solidFill>
          <a:latin typeface="+mj-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2648" y="1447800"/>
            <a:ext cx="7851648" cy="2585323"/>
          </a:xfr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dirty="0">
                <a:ln w="11430">
                  <a:solidFill>
                    <a:srgbClr val="00658E"/>
                  </a:solidFill>
                </a:ln>
                <a:solidFill>
                  <a:srgbClr val="00658E"/>
                </a:solidFill>
                <a:effectLst>
                  <a:outerShdw blurRad="50800" dist="39000" dir="5460000" algn="tl">
                    <a:srgbClr val="000000">
                      <a:alpha val="38000"/>
                    </a:srgbClr>
                  </a:outerShdw>
                </a:effectLst>
                <a:latin typeface="Arial" pitchFamily="34" charset="0"/>
                <a:ea typeface="+mn-ea"/>
                <a:cs typeface="Arial" pitchFamily="34" charset="0"/>
              </a:rPr>
              <a:t> </a:t>
            </a:r>
            <a:r>
              <a:rPr lang="en-US" sz="5400" dirty="0">
                <a:ln w="11430">
                  <a:solidFill>
                    <a:srgbClr val="00658E"/>
                  </a:solidFill>
                </a:ln>
                <a:solidFill>
                  <a:srgbClr val="00658E"/>
                </a:solidFill>
                <a:effectLst>
                  <a:outerShdw blurRad="50800" dist="39000" dir="5460000" algn="tl">
                    <a:srgbClr val="000000">
                      <a:alpha val="38000"/>
                    </a:srgbClr>
                  </a:outerShdw>
                </a:effectLst>
                <a:latin typeface="Arial" pitchFamily="34" charset="0"/>
                <a:cs typeface="Arial" pitchFamily="34" charset="0"/>
              </a:rPr>
              <a:t>U.S. Coast Guard Auxiliary </a:t>
            </a:r>
            <a:r>
              <a:rPr lang="en-US" sz="5400" dirty="0" smtClean="0">
                <a:ln w="11430">
                  <a:solidFill>
                    <a:srgbClr val="00658E"/>
                  </a:solidFill>
                </a:ln>
                <a:solidFill>
                  <a:srgbClr val="00658E"/>
                </a:solidFill>
                <a:effectLst>
                  <a:outerShdw blurRad="50800" dist="39000" dir="5460000" algn="tl">
                    <a:srgbClr val="000000">
                      <a:alpha val="38000"/>
                    </a:srgbClr>
                  </a:outerShdw>
                </a:effectLst>
                <a:latin typeface="Arial" pitchFamily="34" charset="0"/>
                <a:ea typeface="+mn-ea"/>
                <a:cs typeface="Arial" pitchFamily="34" charset="0"/>
              </a:rPr>
              <a:t>Influenza </a:t>
            </a:r>
            <a:r>
              <a:rPr lang="en-US" sz="5400" dirty="0">
                <a:ln w="11430">
                  <a:solidFill>
                    <a:srgbClr val="00658E"/>
                  </a:solidFill>
                </a:ln>
                <a:solidFill>
                  <a:srgbClr val="00658E"/>
                </a:solidFill>
                <a:effectLst>
                  <a:outerShdw blurRad="50800" dist="39000" dir="5460000" algn="tl">
                    <a:srgbClr val="000000">
                      <a:alpha val="38000"/>
                    </a:srgbClr>
                  </a:outerShdw>
                </a:effectLst>
                <a:latin typeface="Arial" pitchFamily="34" charset="0"/>
                <a:ea typeface="+mn-ea"/>
                <a:cs typeface="Arial" pitchFamily="34" charset="0"/>
              </a:rPr>
              <a:t>Training</a:t>
            </a:r>
          </a:p>
        </p:txBody>
      </p:sp>
      <p:sp>
        <p:nvSpPr>
          <p:cNvPr id="6" name="Subtitle 5"/>
          <p:cNvSpPr>
            <a:spLocks noGrp="1"/>
          </p:cNvSpPr>
          <p:nvPr>
            <p:ph type="subTitle" idx="1"/>
          </p:nvPr>
        </p:nvSpPr>
        <p:spPr>
          <a:xfrm>
            <a:off x="3048000" y="3124200"/>
            <a:ext cx="2977896" cy="914400"/>
          </a:xfrm>
        </p:spPr>
        <p:txBody>
          <a:bodyPr>
            <a:noAutofit/>
          </a:bodyPr>
          <a:lstStyle/>
          <a:p>
            <a:pPr algn="ctr"/>
            <a:r>
              <a:rPr lang="en-US" sz="2800" dirty="0" smtClean="0"/>
              <a:t> </a:t>
            </a:r>
            <a:endParaRPr lang="en-US" sz="2800" dirty="0"/>
          </a:p>
        </p:txBody>
      </p:sp>
      <p:sp>
        <p:nvSpPr>
          <p:cNvPr id="4" name="Subtitle 5"/>
          <p:cNvSpPr txBox="1">
            <a:spLocks/>
          </p:cNvSpPr>
          <p:nvPr/>
        </p:nvSpPr>
        <p:spPr>
          <a:xfrm>
            <a:off x="5486400" y="4648200"/>
            <a:ext cx="2977896" cy="1752600"/>
          </a:xfrm>
          <a:prstGeom prst="rect">
            <a:avLst/>
          </a:prstGeom>
        </p:spPr>
        <p:txBody>
          <a:bodyPr vert="horz" lIns="0" rIns="18288">
            <a:normAutofit/>
          </a:bodyPr>
          <a:lstStyle>
            <a:lvl1pPr marL="0" marR="45720" indent="0" algn="r" rtl="0" eaLnBrk="1" latinLnBrk="0" hangingPunct="1">
              <a:spcBef>
                <a:spcPct val="20000"/>
              </a:spcBef>
              <a:buClr>
                <a:schemeClr val="accent3"/>
              </a:buClr>
              <a:buSzPct val="95000"/>
              <a:buFont typeface="Wingdings 2"/>
              <a:buNone/>
              <a:defRPr kumimoji="0" sz="2600" b="1" i="1" kern="1200">
                <a:solidFill>
                  <a:schemeClr val="accent1">
                    <a:lumMod val="75000"/>
                  </a:schemeClr>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ctr">
              <a:buClr>
                <a:srgbClr val="0BD0D9"/>
              </a:buClr>
            </a:pPr>
            <a:endParaRPr lang="en-US" sz="1800" dirty="0" smtClean="0">
              <a:solidFill>
                <a:srgbClr val="0F6FC6">
                  <a:lumMod val="75000"/>
                </a:srgbClr>
              </a:solidFill>
            </a:endParaRPr>
          </a:p>
        </p:txBody>
      </p:sp>
    </p:spTree>
    <p:extLst>
      <p:ext uri="{BB962C8B-B14F-4D97-AF65-F5344CB8AC3E}">
        <p14:creationId xmlns:p14="http://schemas.microsoft.com/office/powerpoint/2010/main" xmlns="" val="27955827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10</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37699" y="1166476"/>
            <a:ext cx="8075768" cy="5310524"/>
          </a:xfrm>
        </p:spPr>
      </p:pic>
    </p:spTree>
    <p:extLst>
      <p:ext uri="{BB962C8B-B14F-4D97-AF65-F5344CB8AC3E}">
        <p14:creationId xmlns:p14="http://schemas.microsoft.com/office/powerpoint/2010/main" xmlns="" val="42613930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11</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32936" y="1148090"/>
            <a:ext cx="7982464" cy="5252710"/>
          </a:xfrm>
        </p:spPr>
      </p:pic>
    </p:spTree>
    <p:extLst>
      <p:ext uri="{BB962C8B-B14F-4D97-AF65-F5344CB8AC3E}">
        <p14:creationId xmlns:p14="http://schemas.microsoft.com/office/powerpoint/2010/main" xmlns="" val="32836120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12</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32936" y="1137751"/>
            <a:ext cx="7982464" cy="5263049"/>
          </a:xfrm>
        </p:spPr>
      </p:pic>
    </p:spTree>
    <p:extLst>
      <p:ext uri="{BB962C8B-B14F-4D97-AF65-F5344CB8AC3E}">
        <p14:creationId xmlns:p14="http://schemas.microsoft.com/office/powerpoint/2010/main" xmlns="" val="15086442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13</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37699" y="1080749"/>
            <a:ext cx="8058467" cy="5320051"/>
          </a:xfrm>
        </p:spPr>
      </p:pic>
    </p:spTree>
    <p:extLst>
      <p:ext uri="{BB962C8B-B14F-4D97-AF65-F5344CB8AC3E}">
        <p14:creationId xmlns:p14="http://schemas.microsoft.com/office/powerpoint/2010/main" xmlns="" val="1843097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14</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8173" y="1085512"/>
            <a:ext cx="8088026" cy="5315288"/>
          </a:xfrm>
        </p:spPr>
      </p:pic>
    </p:spTree>
    <p:extLst>
      <p:ext uri="{BB962C8B-B14F-4D97-AF65-F5344CB8AC3E}">
        <p14:creationId xmlns:p14="http://schemas.microsoft.com/office/powerpoint/2010/main" xmlns="" val="20919336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15</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8173" y="1051601"/>
            <a:ext cx="8139627" cy="5349199"/>
          </a:xfrm>
        </p:spPr>
      </p:pic>
    </p:spTree>
    <p:extLst>
      <p:ext uri="{BB962C8B-B14F-4D97-AF65-F5344CB8AC3E}">
        <p14:creationId xmlns:p14="http://schemas.microsoft.com/office/powerpoint/2010/main" xmlns="" val="9752369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16</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37699" y="1083763"/>
            <a:ext cx="8053901" cy="5317037"/>
          </a:xfrm>
        </p:spPr>
      </p:pic>
    </p:spTree>
    <p:extLst>
      <p:ext uri="{BB962C8B-B14F-4D97-AF65-F5344CB8AC3E}">
        <p14:creationId xmlns:p14="http://schemas.microsoft.com/office/powerpoint/2010/main" xmlns="" val="31386395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17</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8173" y="1101678"/>
            <a:ext cx="8063427" cy="5299122"/>
          </a:xfrm>
        </p:spPr>
      </p:pic>
    </p:spTree>
    <p:extLst>
      <p:ext uri="{BB962C8B-B14F-4D97-AF65-F5344CB8AC3E}">
        <p14:creationId xmlns:p14="http://schemas.microsoft.com/office/powerpoint/2010/main" xmlns="" val="38890731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18</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8173" y="1141423"/>
            <a:ext cx="7987227" cy="5259377"/>
          </a:xfrm>
        </p:spPr>
      </p:pic>
    </p:spTree>
    <p:extLst>
      <p:ext uri="{BB962C8B-B14F-4D97-AF65-F5344CB8AC3E}">
        <p14:creationId xmlns:p14="http://schemas.microsoft.com/office/powerpoint/2010/main" xmlns="" val="38890731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19</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8173" y="1127801"/>
            <a:ext cx="8139627" cy="5349199"/>
          </a:xfrm>
        </p:spPr>
      </p:pic>
    </p:spTree>
    <p:extLst>
      <p:ext uri="{BB962C8B-B14F-4D97-AF65-F5344CB8AC3E}">
        <p14:creationId xmlns:p14="http://schemas.microsoft.com/office/powerpoint/2010/main" xmlns="" val="3304926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924800" y="7086600"/>
            <a:ext cx="762000" cy="365125"/>
          </a:xfrm>
        </p:spPr>
        <p:txBody>
          <a:bodyPr/>
          <a:lstStyle/>
          <a:p>
            <a:fld id="{1DE98E46-9EF5-48BE-B7A8-22E55D1843BB}" type="slidenum">
              <a:rPr lang="en-US" smtClean="0">
                <a:solidFill>
                  <a:srgbClr val="0F6FC6">
                    <a:lumMod val="75000"/>
                  </a:srgbClr>
                </a:solidFill>
              </a:rPr>
              <a:pPr/>
              <a:t>2</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18646" y="1109109"/>
            <a:ext cx="8072953" cy="5291691"/>
          </a:xfrm>
        </p:spPr>
      </p:pic>
      <p:sp>
        <p:nvSpPr>
          <p:cNvPr id="2" name="Title 1"/>
          <p:cNvSpPr>
            <a:spLocks noGrp="1"/>
          </p:cNvSpPr>
          <p:nvPr>
            <p:ph type="title"/>
          </p:nvPr>
        </p:nvSpPr>
        <p:spPr>
          <a:xfrm>
            <a:off x="1219200" y="304800"/>
            <a:ext cx="7496074" cy="896112"/>
          </a:xfrm>
          <a:noFill/>
        </p:spPr>
        <p:txBody>
          <a:bodyPr>
            <a:noAutofit/>
          </a:bodyPr>
          <a:lstStyle/>
          <a:p>
            <a:r>
              <a:rPr lang="en-US" sz="3200" b="1" dirty="0" smtClean="0">
                <a:solidFill>
                  <a:srgbClr val="C00000"/>
                </a:solidFill>
              </a:rPr>
              <a:t>Lesson 1: Influenza Types and Symptoms </a:t>
            </a:r>
            <a:endParaRPr lang="en-US" sz="3200" b="1" dirty="0">
              <a:solidFill>
                <a:srgbClr val="C00000"/>
              </a:solidFill>
            </a:endParaRPr>
          </a:p>
        </p:txBody>
      </p:sp>
    </p:spTree>
    <p:extLst>
      <p:ext uri="{BB962C8B-B14F-4D97-AF65-F5344CB8AC3E}">
        <p14:creationId xmlns:p14="http://schemas.microsoft.com/office/powerpoint/2010/main" xmlns="" val="37033279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20</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37699" y="1104656"/>
            <a:ext cx="8053901" cy="5296144"/>
          </a:xfrm>
        </p:spPr>
      </p:pic>
    </p:spTree>
    <p:extLst>
      <p:ext uri="{BB962C8B-B14F-4D97-AF65-F5344CB8AC3E}">
        <p14:creationId xmlns:p14="http://schemas.microsoft.com/office/powerpoint/2010/main" xmlns="" val="27333546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21</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3410" y="1184970"/>
            <a:ext cx="7915790" cy="5215830"/>
          </a:xfrm>
        </p:spPr>
      </p:pic>
    </p:spTree>
    <p:extLst>
      <p:ext uri="{BB962C8B-B14F-4D97-AF65-F5344CB8AC3E}">
        <p14:creationId xmlns:p14="http://schemas.microsoft.com/office/powerpoint/2010/main" xmlns="" val="13145373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22</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8173" y="1146584"/>
            <a:ext cx="8063427" cy="5330416"/>
          </a:xfrm>
        </p:spPr>
      </p:pic>
    </p:spTree>
    <p:extLst>
      <p:ext uri="{BB962C8B-B14F-4D97-AF65-F5344CB8AC3E}">
        <p14:creationId xmlns:p14="http://schemas.microsoft.com/office/powerpoint/2010/main" xmlns="" val="27828081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23</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42462" y="1090460"/>
            <a:ext cx="8049137" cy="5310340"/>
          </a:xfrm>
        </p:spPr>
      </p:pic>
    </p:spTree>
    <p:extLst>
      <p:ext uri="{BB962C8B-B14F-4D97-AF65-F5344CB8AC3E}">
        <p14:creationId xmlns:p14="http://schemas.microsoft.com/office/powerpoint/2010/main" xmlns="" val="38138406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24</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3410" y="1094975"/>
            <a:ext cx="8068190" cy="5305825"/>
          </a:xfrm>
        </p:spPr>
      </p:pic>
    </p:spTree>
    <p:extLst>
      <p:ext uri="{BB962C8B-B14F-4D97-AF65-F5344CB8AC3E}">
        <p14:creationId xmlns:p14="http://schemas.microsoft.com/office/powerpoint/2010/main" xmlns="" val="39658916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25</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8173" y="1091247"/>
            <a:ext cx="8063427" cy="5309553"/>
          </a:xfrm>
        </p:spPr>
      </p:pic>
    </p:spTree>
    <p:extLst>
      <p:ext uri="{BB962C8B-B14F-4D97-AF65-F5344CB8AC3E}">
        <p14:creationId xmlns:p14="http://schemas.microsoft.com/office/powerpoint/2010/main" xmlns="" val="41024085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26</a:t>
            </a:fld>
            <a:endParaRPr lang="en-US" dirty="0">
              <a:solidFill>
                <a:srgbClr val="0F6FC6">
                  <a:lumMod val="75000"/>
                </a:srgbClr>
              </a:solidFill>
            </a:endParaRPr>
          </a:p>
        </p:txBody>
      </p:sp>
      <p:pic>
        <p:nvPicPr>
          <p:cNvPr id="3" name="Content Placeholder 2"/>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994" t="7529"/>
          <a:stretch/>
        </p:blipFill>
        <p:spPr>
          <a:xfrm>
            <a:off x="914400" y="1143000"/>
            <a:ext cx="8001000" cy="5288555"/>
          </a:xfrm>
        </p:spPr>
      </p:pic>
    </p:spTree>
    <p:extLst>
      <p:ext uri="{BB962C8B-B14F-4D97-AF65-F5344CB8AC3E}">
        <p14:creationId xmlns:p14="http://schemas.microsoft.com/office/powerpoint/2010/main" xmlns="" val="21804767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27</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37699" y="1085512"/>
            <a:ext cx="8067101" cy="5315288"/>
          </a:xfrm>
        </p:spPr>
      </p:pic>
    </p:spTree>
    <p:extLst>
      <p:ext uri="{BB962C8B-B14F-4D97-AF65-F5344CB8AC3E}">
        <p14:creationId xmlns:p14="http://schemas.microsoft.com/office/powerpoint/2010/main" xmlns="" val="35353032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28</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8173" y="1066800"/>
            <a:ext cx="8063427" cy="5319984"/>
          </a:xfrm>
        </p:spPr>
      </p:pic>
    </p:spTree>
    <p:extLst>
      <p:ext uri="{BB962C8B-B14F-4D97-AF65-F5344CB8AC3E}">
        <p14:creationId xmlns:p14="http://schemas.microsoft.com/office/powerpoint/2010/main" xmlns="" val="2444236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29</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8173" y="1080749"/>
            <a:ext cx="8079370" cy="5320051"/>
          </a:xfrm>
        </p:spPr>
      </p:pic>
    </p:spTree>
    <p:extLst>
      <p:ext uri="{BB962C8B-B14F-4D97-AF65-F5344CB8AC3E}">
        <p14:creationId xmlns:p14="http://schemas.microsoft.com/office/powerpoint/2010/main" xmlns="" val="22040437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32936" y="1158431"/>
            <a:ext cx="7982464" cy="5242369"/>
          </a:xfrm>
        </p:spPr>
      </p:pic>
    </p:spTree>
    <p:extLst>
      <p:ext uri="{BB962C8B-B14F-4D97-AF65-F5344CB8AC3E}">
        <p14:creationId xmlns:p14="http://schemas.microsoft.com/office/powerpoint/2010/main" xmlns="" val="9251901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30</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3410" y="1134761"/>
            <a:ext cx="7991990" cy="5266039"/>
          </a:xfrm>
        </p:spPr>
      </p:pic>
      <p:sp>
        <p:nvSpPr>
          <p:cNvPr id="6" name="Rectangle 5"/>
          <p:cNvSpPr/>
          <p:nvPr/>
        </p:nvSpPr>
        <p:spPr>
          <a:xfrm>
            <a:off x="1143000" y="2895600"/>
            <a:ext cx="1828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4815729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31</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3409" y="1152186"/>
            <a:ext cx="8081189" cy="5324814"/>
          </a:xfrm>
        </p:spPr>
      </p:pic>
      <p:sp>
        <p:nvSpPr>
          <p:cNvPr id="2" name="Title 1"/>
          <p:cNvSpPr>
            <a:spLocks noGrp="1"/>
          </p:cNvSpPr>
          <p:nvPr>
            <p:ph type="title"/>
          </p:nvPr>
        </p:nvSpPr>
        <p:spPr>
          <a:xfrm>
            <a:off x="1219200" y="228600"/>
            <a:ext cx="7496074" cy="896112"/>
          </a:xfrm>
        </p:spPr>
        <p:txBody>
          <a:bodyPr>
            <a:normAutofit/>
          </a:bodyPr>
          <a:lstStyle/>
          <a:p>
            <a:pPr algn="ctr"/>
            <a:r>
              <a:rPr lang="en-US" sz="3200" b="1" dirty="0" smtClean="0">
                <a:solidFill>
                  <a:srgbClr val="C00000"/>
                </a:solidFill>
              </a:rPr>
              <a:t>Lesson 2: Influenza Prevention</a:t>
            </a:r>
            <a:endParaRPr lang="en-US" sz="3200" b="1" dirty="0">
              <a:solidFill>
                <a:srgbClr val="C00000"/>
              </a:solidFill>
            </a:endParaRPr>
          </a:p>
        </p:txBody>
      </p:sp>
    </p:spTree>
    <p:extLst>
      <p:ext uri="{BB962C8B-B14F-4D97-AF65-F5344CB8AC3E}">
        <p14:creationId xmlns:p14="http://schemas.microsoft.com/office/powerpoint/2010/main" xmlns="" val="24455902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32</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32936" y="1132274"/>
            <a:ext cx="7906264" cy="5192326"/>
          </a:xfrm>
        </p:spPr>
      </p:pic>
    </p:spTree>
    <p:extLst>
      <p:ext uri="{BB962C8B-B14F-4D97-AF65-F5344CB8AC3E}">
        <p14:creationId xmlns:p14="http://schemas.microsoft.com/office/powerpoint/2010/main" xmlns="" val="13542684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33</a:t>
            </a:fld>
            <a:endParaRPr lang="en-US" dirty="0">
              <a:solidFill>
                <a:srgbClr val="0F6FC6">
                  <a:lumMod val="75000"/>
                </a:srgbClr>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37699" y="1075986"/>
            <a:ext cx="8165064" cy="5401014"/>
          </a:xfrm>
        </p:spPr>
      </p:pic>
    </p:spTree>
    <p:extLst>
      <p:ext uri="{BB962C8B-B14F-4D97-AF65-F5344CB8AC3E}">
        <p14:creationId xmlns:p14="http://schemas.microsoft.com/office/powerpoint/2010/main" xmlns="" val="33049265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34</a:t>
            </a:fld>
            <a:endParaRPr lang="en-US" dirty="0">
              <a:solidFill>
                <a:srgbClr val="0F6FC6">
                  <a:lumMod val="75000"/>
                </a:srgbClr>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37699" y="1080749"/>
            <a:ext cx="8058467" cy="5320051"/>
          </a:xfrm>
        </p:spPr>
      </p:pic>
    </p:spTree>
    <p:extLst>
      <p:ext uri="{BB962C8B-B14F-4D97-AF65-F5344CB8AC3E}">
        <p14:creationId xmlns:p14="http://schemas.microsoft.com/office/powerpoint/2010/main" xmlns="" val="27333546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35</a:t>
            </a:fld>
            <a:endParaRPr lang="en-US" dirty="0">
              <a:solidFill>
                <a:srgbClr val="0F6FC6">
                  <a:lumMod val="75000"/>
                </a:srgbClr>
              </a:solidFill>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32936" y="1137751"/>
            <a:ext cx="7982464" cy="5263049"/>
          </a:xfrm>
        </p:spPr>
      </p:pic>
    </p:spTree>
    <p:extLst>
      <p:ext uri="{BB962C8B-B14F-4D97-AF65-F5344CB8AC3E}">
        <p14:creationId xmlns:p14="http://schemas.microsoft.com/office/powerpoint/2010/main" xmlns="" val="13145373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36</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8173" y="1141423"/>
            <a:ext cx="7987227" cy="5259377"/>
          </a:xfrm>
        </p:spPr>
      </p:pic>
    </p:spTree>
    <p:extLst>
      <p:ext uri="{BB962C8B-B14F-4D97-AF65-F5344CB8AC3E}">
        <p14:creationId xmlns:p14="http://schemas.microsoft.com/office/powerpoint/2010/main" xmlns="" val="27828081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37</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33450" y="1157608"/>
            <a:ext cx="7905750" cy="5243192"/>
          </a:xfrm>
        </p:spPr>
      </p:pic>
    </p:spTree>
    <p:extLst>
      <p:ext uri="{BB962C8B-B14F-4D97-AF65-F5344CB8AC3E}">
        <p14:creationId xmlns:p14="http://schemas.microsoft.com/office/powerpoint/2010/main" xmlns="" val="38138406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38</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3410" y="1089538"/>
            <a:ext cx="7991990" cy="5235062"/>
          </a:xfrm>
        </p:spPr>
      </p:pic>
    </p:spTree>
    <p:extLst>
      <p:ext uri="{BB962C8B-B14F-4D97-AF65-F5344CB8AC3E}">
        <p14:creationId xmlns:p14="http://schemas.microsoft.com/office/powerpoint/2010/main" xmlns="" val="39658916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39</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8173" y="1051274"/>
            <a:ext cx="7987227" cy="5259377"/>
          </a:xfrm>
        </p:spPr>
      </p:pic>
    </p:spTree>
    <p:extLst>
      <p:ext uri="{BB962C8B-B14F-4D97-AF65-F5344CB8AC3E}">
        <p14:creationId xmlns:p14="http://schemas.microsoft.com/office/powerpoint/2010/main" xmlns="" val="41024085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4</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3410" y="1161712"/>
            <a:ext cx="7982390" cy="5239088"/>
          </a:xfrm>
        </p:spPr>
      </p:pic>
    </p:spTree>
    <p:extLst>
      <p:ext uri="{BB962C8B-B14F-4D97-AF65-F5344CB8AC3E}">
        <p14:creationId xmlns:p14="http://schemas.microsoft.com/office/powerpoint/2010/main" xmlns="" val="11109502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40</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8173" y="1196957"/>
            <a:ext cx="7987227" cy="5280043"/>
          </a:xfrm>
        </p:spPr>
      </p:pic>
    </p:spTree>
    <p:extLst>
      <p:ext uri="{BB962C8B-B14F-4D97-AF65-F5344CB8AC3E}">
        <p14:creationId xmlns:p14="http://schemas.microsoft.com/office/powerpoint/2010/main" xmlns="" val="21804767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41</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3410" y="1145086"/>
            <a:ext cx="7991990" cy="5255714"/>
          </a:xfrm>
        </p:spPr>
      </p:pic>
    </p:spTree>
    <p:extLst>
      <p:ext uri="{BB962C8B-B14F-4D97-AF65-F5344CB8AC3E}">
        <p14:creationId xmlns:p14="http://schemas.microsoft.com/office/powerpoint/2010/main" xmlns="" val="35353032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42</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8173" y="1157016"/>
            <a:ext cx="8063427" cy="5319984"/>
          </a:xfrm>
        </p:spPr>
      </p:pic>
    </p:spTree>
    <p:extLst>
      <p:ext uri="{BB962C8B-B14F-4D97-AF65-F5344CB8AC3E}">
        <p14:creationId xmlns:p14="http://schemas.microsoft.com/office/powerpoint/2010/main" xmlns="" val="2444236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43</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32936" y="1080749"/>
            <a:ext cx="8068918" cy="5320051"/>
          </a:xfrm>
        </p:spPr>
      </p:pic>
    </p:spTree>
    <p:extLst>
      <p:ext uri="{BB962C8B-B14F-4D97-AF65-F5344CB8AC3E}">
        <p14:creationId xmlns:p14="http://schemas.microsoft.com/office/powerpoint/2010/main" xmlns="" val="22040437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44</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23925" y="1447800"/>
            <a:ext cx="7372350" cy="4876800"/>
          </a:xfrm>
        </p:spPr>
      </p:pic>
      <p:sp>
        <p:nvSpPr>
          <p:cNvPr id="6" name="Rectangle 5"/>
          <p:cNvSpPr/>
          <p:nvPr/>
        </p:nvSpPr>
        <p:spPr>
          <a:xfrm>
            <a:off x="1219200" y="2895600"/>
            <a:ext cx="1371600" cy="15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19200" y="2895600"/>
            <a:ext cx="1447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28173" y="1090508"/>
            <a:ext cx="7911027" cy="5229670"/>
          </a:xfrm>
          <a:prstGeom prst="rect">
            <a:avLst/>
          </a:prstGeom>
        </p:spPr>
      </p:pic>
    </p:spTree>
    <p:extLst>
      <p:ext uri="{BB962C8B-B14F-4D97-AF65-F5344CB8AC3E}">
        <p14:creationId xmlns:p14="http://schemas.microsoft.com/office/powerpoint/2010/main" xmlns="" val="37774396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04088"/>
            <a:ext cx="7239000" cy="1143000"/>
          </a:xfrm>
        </p:spPr>
        <p:txBody>
          <a:bodyPr/>
          <a:lstStyle/>
          <a:p>
            <a:r>
              <a:rPr lang="en-US" dirty="0" smtClean="0"/>
              <a:t>Influenza Knowledge Check</a:t>
            </a:r>
            <a:endParaRPr lang="en-US" dirty="0"/>
          </a:p>
        </p:txBody>
      </p:sp>
      <p:sp>
        <p:nvSpPr>
          <p:cNvPr id="3" name="Content Placeholder 2"/>
          <p:cNvSpPr>
            <a:spLocks noGrp="1"/>
          </p:cNvSpPr>
          <p:nvPr>
            <p:ph sz="half" idx="1"/>
          </p:nvPr>
        </p:nvSpPr>
        <p:spPr>
          <a:xfrm>
            <a:off x="304800" y="3276601"/>
            <a:ext cx="8458200" cy="1600200"/>
          </a:xfrm>
        </p:spPr>
        <p:txBody>
          <a:bodyPr/>
          <a:lstStyle/>
          <a:p>
            <a:pPr marL="0" indent="0">
              <a:buNone/>
            </a:pPr>
            <a:r>
              <a:rPr lang="en-US" sz="2000" b="1" dirty="0" smtClean="0"/>
              <a:t>Humans </a:t>
            </a:r>
            <a:r>
              <a:rPr lang="en-US" sz="2000" b="1" dirty="0"/>
              <a:t>typically have little or no immunity to which type of influenza?</a:t>
            </a:r>
          </a:p>
          <a:p>
            <a:pPr marL="0" indent="0">
              <a:buNone/>
            </a:pPr>
            <a:r>
              <a:rPr lang="en-US" sz="2000" dirty="0"/>
              <a:t>A.	Seasonal influenza</a:t>
            </a:r>
          </a:p>
          <a:p>
            <a:pPr marL="0" indent="0">
              <a:buNone/>
            </a:pPr>
            <a:r>
              <a:rPr lang="en-US" sz="2000" dirty="0"/>
              <a:t>B.	Pandemic influenza</a:t>
            </a:r>
          </a:p>
          <a:p>
            <a:pPr marL="0" indent="0">
              <a:buNone/>
            </a:pPr>
            <a:r>
              <a:rPr lang="en-US" sz="2000" dirty="0"/>
              <a:t>C.	None of the above</a:t>
            </a:r>
          </a:p>
          <a:p>
            <a:endParaRPr lang="en-US" dirty="0"/>
          </a:p>
        </p:txBody>
      </p:sp>
      <p:sp>
        <p:nvSpPr>
          <p:cNvPr id="4" name="Content Placeholder 3"/>
          <p:cNvSpPr>
            <a:spLocks noGrp="1"/>
          </p:cNvSpPr>
          <p:nvPr>
            <p:ph sz="half" idx="2"/>
          </p:nvPr>
        </p:nvSpPr>
        <p:spPr>
          <a:xfrm>
            <a:off x="381000" y="5029200"/>
            <a:ext cx="8229600" cy="1432715"/>
          </a:xfrm>
        </p:spPr>
        <p:txBody>
          <a:bodyPr/>
          <a:lstStyle/>
          <a:p>
            <a:pPr marL="0" indent="0">
              <a:buNone/>
            </a:pPr>
            <a:r>
              <a:rPr lang="en-US" sz="2000" b="1" dirty="0" smtClean="0"/>
              <a:t>Pandemic </a:t>
            </a:r>
            <a:r>
              <a:rPr lang="en-US" sz="2000" b="1" dirty="0"/>
              <a:t>influenza causes local outbreak of mild illness.</a:t>
            </a:r>
          </a:p>
          <a:p>
            <a:pPr marL="0" indent="0">
              <a:buNone/>
            </a:pPr>
            <a:r>
              <a:rPr lang="en-US" sz="2000" dirty="0"/>
              <a:t>A.	True</a:t>
            </a:r>
          </a:p>
          <a:p>
            <a:pPr marL="0" indent="0">
              <a:buNone/>
            </a:pPr>
            <a:r>
              <a:rPr lang="en-US" sz="2000" dirty="0"/>
              <a:t>B.	False</a:t>
            </a:r>
          </a:p>
          <a:p>
            <a:pPr marL="0" indent="0">
              <a:buNone/>
            </a:pPr>
            <a:endParaRPr lang="en-US" dirty="0"/>
          </a:p>
        </p:txBody>
      </p:sp>
      <p:sp>
        <p:nvSpPr>
          <p:cNvPr id="5" name="Slide Number Placeholder 4"/>
          <p:cNvSpPr>
            <a:spLocks noGrp="1"/>
          </p:cNvSpPr>
          <p:nvPr>
            <p:ph type="sldNum" sz="quarter" idx="12"/>
          </p:nvPr>
        </p:nvSpPr>
        <p:spPr/>
        <p:txBody>
          <a:bodyPr/>
          <a:lstStyle/>
          <a:p>
            <a:fld id="{1DE98E46-9EF5-48BE-B7A8-22E55D1843BB}" type="slidenum">
              <a:rPr lang="en-US" smtClean="0"/>
              <a:pPr/>
              <a:t>45</a:t>
            </a:fld>
            <a:endParaRPr lang="en-US"/>
          </a:p>
        </p:txBody>
      </p:sp>
      <p:sp>
        <p:nvSpPr>
          <p:cNvPr id="6" name="TextBox 5"/>
          <p:cNvSpPr txBox="1"/>
          <p:nvPr/>
        </p:nvSpPr>
        <p:spPr>
          <a:xfrm>
            <a:off x="685800" y="1905000"/>
            <a:ext cx="7315200"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Instructions:   Please complete the quiz by </a:t>
            </a:r>
            <a:r>
              <a:rPr lang="en-US" dirty="0" smtClean="0">
                <a:latin typeface="Arial" panose="020B0604020202020204" pitchFamily="34" charset="0"/>
                <a:cs typeface="Arial" panose="020B0604020202020204" pitchFamily="34" charset="0"/>
              </a:rPr>
              <a:t>writing down on an answer sheet ( if provided)  the best </a:t>
            </a:r>
            <a:r>
              <a:rPr lang="en-US" dirty="0">
                <a:latin typeface="Arial" panose="020B0604020202020204" pitchFamily="34" charset="0"/>
                <a:cs typeface="Arial" panose="020B0604020202020204" pitchFamily="34" charset="0"/>
              </a:rPr>
              <a:t>answer for each of the following </a:t>
            </a:r>
            <a:r>
              <a:rPr lang="en-US" dirty="0" smtClean="0">
                <a:latin typeface="Arial" panose="020B0604020202020204" pitchFamily="34" charset="0"/>
                <a:cs typeface="Arial" panose="020B0604020202020204" pitchFamily="34" charset="0"/>
              </a:rPr>
              <a:t>10 questions </a:t>
            </a:r>
            <a:r>
              <a:rPr lang="en-US" dirty="0">
                <a:latin typeface="Arial" panose="020B0604020202020204" pitchFamily="34" charset="0"/>
                <a:cs typeface="Arial" panose="020B0604020202020204" pitchFamily="34" charset="0"/>
              </a:rPr>
              <a:t>regarding what you learned about influenza.  You must score 80% or better to pass.</a:t>
            </a:r>
          </a:p>
        </p:txBody>
      </p:sp>
    </p:spTree>
    <p:extLst>
      <p:ext uri="{BB962C8B-B14F-4D97-AF65-F5344CB8AC3E}">
        <p14:creationId xmlns:p14="http://schemas.microsoft.com/office/powerpoint/2010/main" xmlns="" val="40665521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04088"/>
            <a:ext cx="7315200" cy="1143000"/>
          </a:xfrm>
        </p:spPr>
        <p:txBody>
          <a:bodyPr/>
          <a:lstStyle/>
          <a:p>
            <a:r>
              <a:rPr lang="en-US" dirty="0"/>
              <a:t>Influenza Knowledge Check</a:t>
            </a:r>
          </a:p>
        </p:txBody>
      </p:sp>
      <p:sp>
        <p:nvSpPr>
          <p:cNvPr id="3" name="Content Placeholder 2"/>
          <p:cNvSpPr>
            <a:spLocks noGrp="1"/>
          </p:cNvSpPr>
          <p:nvPr>
            <p:ph sz="half" idx="1"/>
          </p:nvPr>
        </p:nvSpPr>
        <p:spPr>
          <a:xfrm>
            <a:off x="457200" y="1920085"/>
            <a:ext cx="7772400" cy="2118515"/>
          </a:xfrm>
        </p:spPr>
        <p:txBody>
          <a:bodyPr>
            <a:normAutofit/>
          </a:bodyPr>
          <a:lstStyle/>
          <a:p>
            <a:pPr marL="0" indent="0">
              <a:buNone/>
            </a:pPr>
            <a:r>
              <a:rPr lang="en-US" sz="2000" b="1" dirty="0" smtClean="0"/>
              <a:t>What </a:t>
            </a:r>
            <a:r>
              <a:rPr lang="en-US" sz="2000" b="1" dirty="0"/>
              <a:t>is a sign that you might be ill with the influenza virus?</a:t>
            </a:r>
          </a:p>
          <a:p>
            <a:pPr marL="0" indent="0">
              <a:buNone/>
            </a:pPr>
            <a:r>
              <a:rPr lang="en-US" sz="2000" dirty="0"/>
              <a:t>A.	Chills </a:t>
            </a:r>
            <a:r>
              <a:rPr lang="en-US" sz="2000" dirty="0" smtClean="0"/>
              <a:t>accompanied </a:t>
            </a:r>
            <a:r>
              <a:rPr lang="en-US" sz="2000" dirty="0"/>
              <a:t>by sweating</a:t>
            </a:r>
          </a:p>
          <a:p>
            <a:pPr marL="0" indent="0">
              <a:buNone/>
            </a:pPr>
            <a:r>
              <a:rPr lang="en-US" sz="2000" dirty="0"/>
              <a:t>B.	Numbness in your fingers</a:t>
            </a:r>
          </a:p>
          <a:p>
            <a:pPr marL="0" indent="0">
              <a:buNone/>
            </a:pPr>
            <a:r>
              <a:rPr lang="en-US" sz="2000" dirty="0"/>
              <a:t>C.	Bloody nose</a:t>
            </a:r>
          </a:p>
          <a:p>
            <a:pPr marL="0" indent="0">
              <a:buNone/>
            </a:pPr>
            <a:r>
              <a:rPr lang="en-US" sz="2000" dirty="0"/>
              <a:t>D.	Itchy scalp</a:t>
            </a:r>
          </a:p>
          <a:p>
            <a:pPr marL="0" indent="0">
              <a:buNone/>
            </a:pPr>
            <a:endParaRPr lang="en-US" sz="2400" dirty="0"/>
          </a:p>
        </p:txBody>
      </p:sp>
      <p:sp>
        <p:nvSpPr>
          <p:cNvPr id="4" name="Content Placeholder 3"/>
          <p:cNvSpPr>
            <a:spLocks noGrp="1"/>
          </p:cNvSpPr>
          <p:nvPr>
            <p:ph sz="half" idx="2"/>
          </p:nvPr>
        </p:nvSpPr>
        <p:spPr>
          <a:xfrm>
            <a:off x="609600" y="4419600"/>
            <a:ext cx="7696200" cy="1280315"/>
          </a:xfrm>
        </p:spPr>
        <p:txBody>
          <a:bodyPr/>
          <a:lstStyle/>
          <a:p>
            <a:pPr marL="0" indent="0">
              <a:buNone/>
            </a:pPr>
            <a:r>
              <a:rPr lang="en-US" sz="2000" b="1" dirty="0" smtClean="0"/>
              <a:t>There </a:t>
            </a:r>
            <a:r>
              <a:rPr lang="en-US" sz="2000" b="1" dirty="0"/>
              <a:t>has not been an influenza pandemic since 1918</a:t>
            </a:r>
            <a:r>
              <a:rPr lang="en-US" sz="2000" dirty="0"/>
              <a:t>.</a:t>
            </a:r>
          </a:p>
          <a:p>
            <a:pPr marL="0" indent="0">
              <a:buNone/>
            </a:pPr>
            <a:r>
              <a:rPr lang="en-US" sz="2000" dirty="0"/>
              <a:t>A.	True</a:t>
            </a:r>
          </a:p>
          <a:p>
            <a:pPr marL="0" indent="0">
              <a:buNone/>
            </a:pPr>
            <a:r>
              <a:rPr lang="en-US" sz="2000" dirty="0"/>
              <a:t>B.	False</a:t>
            </a:r>
          </a:p>
          <a:p>
            <a:pPr marL="0" indent="0">
              <a:buNone/>
            </a:pPr>
            <a:endParaRPr lang="en-US" dirty="0"/>
          </a:p>
          <a:p>
            <a:endParaRPr lang="en-US" dirty="0"/>
          </a:p>
        </p:txBody>
      </p:sp>
      <p:sp>
        <p:nvSpPr>
          <p:cNvPr id="5" name="Slide Number Placeholder 4"/>
          <p:cNvSpPr>
            <a:spLocks noGrp="1"/>
          </p:cNvSpPr>
          <p:nvPr>
            <p:ph type="sldNum" sz="quarter" idx="12"/>
          </p:nvPr>
        </p:nvSpPr>
        <p:spPr/>
        <p:txBody>
          <a:bodyPr/>
          <a:lstStyle/>
          <a:p>
            <a:fld id="{1DE98E46-9EF5-48BE-B7A8-22E55D1843BB}" type="slidenum">
              <a:rPr lang="en-US" smtClean="0"/>
              <a:pPr/>
              <a:t>46</a:t>
            </a:fld>
            <a:endParaRPr lang="en-US"/>
          </a:p>
        </p:txBody>
      </p:sp>
    </p:spTree>
    <p:extLst>
      <p:ext uri="{BB962C8B-B14F-4D97-AF65-F5344CB8AC3E}">
        <p14:creationId xmlns:p14="http://schemas.microsoft.com/office/powerpoint/2010/main" xmlns="" val="19175178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04088"/>
            <a:ext cx="7315200" cy="1143000"/>
          </a:xfrm>
        </p:spPr>
        <p:txBody>
          <a:bodyPr/>
          <a:lstStyle/>
          <a:p>
            <a:r>
              <a:rPr lang="en-US" dirty="0"/>
              <a:t>Influenza Knowledge Check</a:t>
            </a:r>
          </a:p>
        </p:txBody>
      </p:sp>
      <p:sp>
        <p:nvSpPr>
          <p:cNvPr id="3" name="Content Placeholder 2"/>
          <p:cNvSpPr>
            <a:spLocks noGrp="1"/>
          </p:cNvSpPr>
          <p:nvPr>
            <p:ph sz="half" idx="1"/>
          </p:nvPr>
        </p:nvSpPr>
        <p:spPr>
          <a:xfrm>
            <a:off x="457200" y="1920085"/>
            <a:ext cx="8001000" cy="2423315"/>
          </a:xfrm>
        </p:spPr>
        <p:txBody>
          <a:bodyPr>
            <a:normAutofit lnSpcReduction="10000"/>
          </a:bodyPr>
          <a:lstStyle/>
          <a:p>
            <a:pPr marL="0" indent="0">
              <a:buNone/>
            </a:pPr>
            <a:r>
              <a:rPr lang="en-US" sz="2000" b="1" dirty="0" smtClean="0"/>
              <a:t>Social </a:t>
            </a:r>
            <a:r>
              <a:rPr lang="en-US" sz="2000" b="1" dirty="0"/>
              <a:t>distancing involves maintaining a minimum distance </a:t>
            </a:r>
            <a:r>
              <a:rPr lang="en-US" sz="2000" b="1" dirty="0" err="1"/>
              <a:t>of____feet</a:t>
            </a:r>
            <a:r>
              <a:rPr lang="en-US" sz="2000" b="1" dirty="0"/>
              <a:t> from infected individuals.</a:t>
            </a:r>
          </a:p>
          <a:p>
            <a:pPr marL="0" indent="0">
              <a:buNone/>
            </a:pPr>
            <a:r>
              <a:rPr lang="en-US" sz="2000" dirty="0"/>
              <a:t>A.	0 feet</a:t>
            </a:r>
          </a:p>
          <a:p>
            <a:pPr marL="0" indent="0">
              <a:buNone/>
            </a:pPr>
            <a:r>
              <a:rPr lang="en-US" sz="2000" dirty="0"/>
              <a:t>B.	1 foot</a:t>
            </a:r>
          </a:p>
          <a:p>
            <a:pPr marL="0" indent="0">
              <a:buNone/>
            </a:pPr>
            <a:r>
              <a:rPr lang="en-US" sz="2000" dirty="0"/>
              <a:t>C.	2 feet</a:t>
            </a:r>
          </a:p>
          <a:p>
            <a:pPr marL="0" indent="0">
              <a:buNone/>
            </a:pPr>
            <a:r>
              <a:rPr lang="en-US" sz="2000" dirty="0"/>
              <a:t>D.	3 feet</a:t>
            </a:r>
          </a:p>
          <a:p>
            <a:endParaRPr lang="en-US" dirty="0"/>
          </a:p>
        </p:txBody>
      </p:sp>
      <p:sp>
        <p:nvSpPr>
          <p:cNvPr id="4" name="Content Placeholder 3"/>
          <p:cNvSpPr>
            <a:spLocks noGrp="1"/>
          </p:cNvSpPr>
          <p:nvPr>
            <p:ph sz="half" idx="2"/>
          </p:nvPr>
        </p:nvSpPr>
        <p:spPr>
          <a:xfrm>
            <a:off x="304800" y="4724400"/>
            <a:ext cx="8153400" cy="1356515"/>
          </a:xfrm>
        </p:spPr>
        <p:txBody>
          <a:bodyPr>
            <a:normAutofit lnSpcReduction="10000"/>
          </a:bodyPr>
          <a:lstStyle/>
          <a:p>
            <a:pPr marL="0" indent="0">
              <a:buNone/>
            </a:pPr>
            <a:r>
              <a:rPr lang="en-US" sz="2000" b="1" dirty="0" smtClean="0"/>
              <a:t>If </a:t>
            </a:r>
            <a:r>
              <a:rPr lang="en-US" sz="2000" b="1" dirty="0"/>
              <a:t>you are ill, you should just stay on your side of the shared cubicle until it is time to call home</a:t>
            </a:r>
            <a:r>
              <a:rPr lang="en-US" sz="2000" dirty="0"/>
              <a:t>.</a:t>
            </a:r>
          </a:p>
          <a:p>
            <a:pPr marL="0" indent="0">
              <a:buNone/>
            </a:pPr>
            <a:r>
              <a:rPr lang="en-US" sz="2000" dirty="0"/>
              <a:t>A.	True</a:t>
            </a:r>
          </a:p>
          <a:p>
            <a:pPr marL="0" indent="0">
              <a:buNone/>
            </a:pPr>
            <a:r>
              <a:rPr lang="en-US" sz="2000" dirty="0"/>
              <a:t>B.	False</a:t>
            </a:r>
          </a:p>
        </p:txBody>
      </p:sp>
      <p:sp>
        <p:nvSpPr>
          <p:cNvPr id="5" name="Slide Number Placeholder 4"/>
          <p:cNvSpPr>
            <a:spLocks noGrp="1"/>
          </p:cNvSpPr>
          <p:nvPr>
            <p:ph type="sldNum" sz="quarter" idx="12"/>
          </p:nvPr>
        </p:nvSpPr>
        <p:spPr/>
        <p:txBody>
          <a:bodyPr/>
          <a:lstStyle/>
          <a:p>
            <a:fld id="{1DE98E46-9EF5-48BE-B7A8-22E55D1843BB}" type="slidenum">
              <a:rPr lang="en-US" smtClean="0"/>
              <a:pPr/>
              <a:t>47</a:t>
            </a:fld>
            <a:endParaRPr lang="en-US"/>
          </a:p>
        </p:txBody>
      </p:sp>
    </p:spTree>
    <p:extLst>
      <p:ext uri="{BB962C8B-B14F-4D97-AF65-F5344CB8AC3E}">
        <p14:creationId xmlns:p14="http://schemas.microsoft.com/office/powerpoint/2010/main" xmlns="" val="10094955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04088"/>
            <a:ext cx="7315200" cy="1143000"/>
          </a:xfrm>
        </p:spPr>
        <p:txBody>
          <a:bodyPr/>
          <a:lstStyle/>
          <a:p>
            <a:r>
              <a:rPr lang="en-US" dirty="0"/>
              <a:t>Influenza Knowledge Check</a:t>
            </a:r>
          </a:p>
        </p:txBody>
      </p:sp>
      <p:sp>
        <p:nvSpPr>
          <p:cNvPr id="3" name="Content Placeholder 2"/>
          <p:cNvSpPr>
            <a:spLocks noGrp="1"/>
          </p:cNvSpPr>
          <p:nvPr>
            <p:ph sz="half" idx="1"/>
          </p:nvPr>
        </p:nvSpPr>
        <p:spPr>
          <a:xfrm>
            <a:off x="685800" y="1920085"/>
            <a:ext cx="8153400" cy="2194715"/>
          </a:xfrm>
        </p:spPr>
        <p:txBody>
          <a:bodyPr>
            <a:normAutofit fontScale="77500" lnSpcReduction="20000"/>
          </a:bodyPr>
          <a:lstStyle/>
          <a:p>
            <a:pPr marL="0" indent="0">
              <a:buNone/>
            </a:pPr>
            <a:r>
              <a:rPr lang="en-US" b="1" dirty="0" smtClean="0"/>
              <a:t>A </a:t>
            </a:r>
            <a:r>
              <a:rPr lang="en-US" b="1" dirty="0"/>
              <a:t>coworker is coughing and sneezing frequently and complaining of fevers and chills.  What do you do?</a:t>
            </a:r>
          </a:p>
          <a:p>
            <a:pPr marL="0" indent="0">
              <a:buNone/>
            </a:pPr>
            <a:r>
              <a:rPr lang="en-US" dirty="0"/>
              <a:t>A.	Go over to the coworker and pat him on the back asking if he is OK.</a:t>
            </a:r>
          </a:p>
          <a:p>
            <a:pPr marL="0" indent="0">
              <a:buNone/>
            </a:pPr>
            <a:r>
              <a:rPr lang="en-US" dirty="0"/>
              <a:t>B.	Go over to the coworker and offer him a sip of your water.</a:t>
            </a:r>
          </a:p>
          <a:p>
            <a:pPr marL="0" indent="0">
              <a:buNone/>
            </a:pPr>
            <a:r>
              <a:rPr lang="en-US" dirty="0"/>
              <a:t>C.	Shrug and do nothing-he will stop coughing and feel better later.  </a:t>
            </a:r>
          </a:p>
          <a:p>
            <a:pPr marL="0" indent="0">
              <a:buNone/>
            </a:pPr>
            <a:r>
              <a:rPr lang="en-US" dirty="0"/>
              <a:t>D.	Maintain social distancing and asked his supervisor to advise him to go home.</a:t>
            </a:r>
          </a:p>
          <a:p>
            <a:pPr marL="0" indent="0">
              <a:buNone/>
            </a:pPr>
            <a:endParaRPr lang="en-US" dirty="0"/>
          </a:p>
        </p:txBody>
      </p:sp>
      <p:sp>
        <p:nvSpPr>
          <p:cNvPr id="4" name="Content Placeholder 3"/>
          <p:cNvSpPr>
            <a:spLocks noGrp="1"/>
          </p:cNvSpPr>
          <p:nvPr>
            <p:ph sz="half" idx="2"/>
          </p:nvPr>
        </p:nvSpPr>
        <p:spPr>
          <a:xfrm>
            <a:off x="609600" y="4267201"/>
            <a:ext cx="8077200" cy="1905000"/>
          </a:xfrm>
        </p:spPr>
        <p:txBody>
          <a:bodyPr>
            <a:normAutofit fontScale="77500" lnSpcReduction="20000"/>
          </a:bodyPr>
          <a:lstStyle/>
          <a:p>
            <a:pPr marL="0" indent="0">
              <a:buNone/>
            </a:pPr>
            <a:r>
              <a:rPr lang="en-US" b="1" dirty="0" smtClean="0"/>
              <a:t>Who </a:t>
            </a:r>
            <a:r>
              <a:rPr lang="en-US" b="1" dirty="0"/>
              <a:t>should get the seasonal influenza vaccine?</a:t>
            </a:r>
          </a:p>
          <a:p>
            <a:pPr marL="0" indent="0">
              <a:buNone/>
            </a:pPr>
            <a:r>
              <a:rPr lang="en-US" dirty="0"/>
              <a:t>A.	</a:t>
            </a:r>
            <a:r>
              <a:rPr lang="en-US" dirty="0" smtClean="0"/>
              <a:t>Everyone 6 </a:t>
            </a:r>
            <a:r>
              <a:rPr lang="en-US" dirty="0"/>
              <a:t>months and older (if there is no medical </a:t>
            </a:r>
            <a:r>
              <a:rPr lang="en-US" dirty="0" smtClean="0"/>
              <a:t>contradiction)</a:t>
            </a:r>
            <a:endParaRPr lang="en-US" dirty="0"/>
          </a:p>
          <a:p>
            <a:pPr marL="0" indent="0">
              <a:buNone/>
            </a:pPr>
            <a:r>
              <a:rPr lang="en-US" dirty="0"/>
              <a:t>B.	Only pregnant women</a:t>
            </a:r>
          </a:p>
          <a:p>
            <a:pPr marL="0" indent="0">
              <a:buNone/>
            </a:pPr>
            <a:r>
              <a:rPr lang="en-US" dirty="0"/>
              <a:t>C.	Only healthcare worker</a:t>
            </a:r>
          </a:p>
          <a:p>
            <a:pPr marL="0" indent="0">
              <a:buNone/>
            </a:pPr>
            <a:r>
              <a:rPr lang="en-US" dirty="0"/>
              <a:t>D.	Only people with chronic medical </a:t>
            </a:r>
            <a:r>
              <a:rPr lang="en-US" dirty="0" smtClean="0"/>
              <a:t>conditions</a:t>
            </a:r>
            <a:endParaRPr lang="en-US" dirty="0"/>
          </a:p>
        </p:txBody>
      </p:sp>
      <p:sp>
        <p:nvSpPr>
          <p:cNvPr id="5" name="Slide Number Placeholder 4"/>
          <p:cNvSpPr>
            <a:spLocks noGrp="1"/>
          </p:cNvSpPr>
          <p:nvPr>
            <p:ph type="sldNum" sz="quarter" idx="12"/>
          </p:nvPr>
        </p:nvSpPr>
        <p:spPr/>
        <p:txBody>
          <a:bodyPr/>
          <a:lstStyle/>
          <a:p>
            <a:fld id="{1DE98E46-9EF5-48BE-B7A8-22E55D1843BB}" type="slidenum">
              <a:rPr lang="en-US" smtClean="0"/>
              <a:pPr/>
              <a:t>48</a:t>
            </a:fld>
            <a:endParaRPr lang="en-US"/>
          </a:p>
        </p:txBody>
      </p:sp>
    </p:spTree>
    <p:extLst>
      <p:ext uri="{BB962C8B-B14F-4D97-AF65-F5344CB8AC3E}">
        <p14:creationId xmlns:p14="http://schemas.microsoft.com/office/powerpoint/2010/main" xmlns="" val="876372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04088"/>
            <a:ext cx="7315200" cy="1143000"/>
          </a:xfrm>
        </p:spPr>
        <p:txBody>
          <a:bodyPr/>
          <a:lstStyle/>
          <a:p>
            <a:r>
              <a:rPr lang="en-US" dirty="0"/>
              <a:t>Influenza Knowledge Check</a:t>
            </a:r>
          </a:p>
        </p:txBody>
      </p:sp>
      <p:sp>
        <p:nvSpPr>
          <p:cNvPr id="3" name="Content Placeholder 2"/>
          <p:cNvSpPr>
            <a:spLocks noGrp="1"/>
          </p:cNvSpPr>
          <p:nvPr>
            <p:ph sz="half" idx="1"/>
          </p:nvPr>
        </p:nvSpPr>
        <p:spPr>
          <a:xfrm>
            <a:off x="457200" y="1920085"/>
            <a:ext cx="8229600" cy="1966115"/>
          </a:xfrm>
        </p:spPr>
        <p:txBody>
          <a:bodyPr>
            <a:normAutofit fontScale="77500" lnSpcReduction="20000"/>
          </a:bodyPr>
          <a:lstStyle/>
          <a:p>
            <a:pPr marL="0" indent="0">
              <a:buNone/>
            </a:pPr>
            <a:r>
              <a:rPr lang="en-US" b="1" dirty="0" smtClean="0"/>
              <a:t>What </a:t>
            </a:r>
            <a:r>
              <a:rPr lang="en-US" b="1" dirty="0"/>
              <a:t>is the proper way to cough and sneeze without spreading contaminated droplets?</a:t>
            </a:r>
          </a:p>
          <a:p>
            <a:pPr marL="0" indent="0">
              <a:buNone/>
            </a:pPr>
            <a:r>
              <a:rPr lang="en-US" dirty="0"/>
              <a:t>A.	Use a tissue and keep it in your pocket for next time.</a:t>
            </a:r>
          </a:p>
          <a:p>
            <a:pPr marL="0" indent="0">
              <a:buNone/>
            </a:pPr>
            <a:r>
              <a:rPr lang="en-US" dirty="0"/>
              <a:t>B.	Use the palm of your hand and wipe it on your pant leg.</a:t>
            </a:r>
          </a:p>
          <a:p>
            <a:pPr marL="0" indent="0">
              <a:buNone/>
            </a:pPr>
            <a:r>
              <a:rPr lang="en-US" dirty="0"/>
              <a:t>C.	Use the crux of your elbow.</a:t>
            </a:r>
          </a:p>
          <a:p>
            <a:pPr marL="0" indent="0">
              <a:buNone/>
            </a:pPr>
            <a:r>
              <a:rPr lang="en-US" dirty="0"/>
              <a:t>D.	Use cloth handkerchief and keep it folded in your desk drawer.</a:t>
            </a:r>
          </a:p>
          <a:p>
            <a:pPr marL="0" indent="0">
              <a:buNone/>
            </a:pPr>
            <a:endParaRPr lang="en-US" dirty="0"/>
          </a:p>
        </p:txBody>
      </p:sp>
      <p:sp>
        <p:nvSpPr>
          <p:cNvPr id="4" name="Content Placeholder 3"/>
          <p:cNvSpPr>
            <a:spLocks noGrp="1"/>
          </p:cNvSpPr>
          <p:nvPr>
            <p:ph sz="half" idx="2"/>
          </p:nvPr>
        </p:nvSpPr>
        <p:spPr>
          <a:xfrm>
            <a:off x="457200" y="4191001"/>
            <a:ext cx="8229600" cy="2163924"/>
          </a:xfrm>
        </p:spPr>
        <p:txBody>
          <a:bodyPr>
            <a:normAutofit fontScale="77500" lnSpcReduction="20000"/>
          </a:bodyPr>
          <a:lstStyle/>
          <a:p>
            <a:pPr marL="0" indent="0">
              <a:buNone/>
            </a:pPr>
            <a:r>
              <a:rPr lang="en-US" b="1" dirty="0" smtClean="0"/>
              <a:t>Which </a:t>
            </a:r>
            <a:r>
              <a:rPr lang="en-US" b="1" dirty="0"/>
              <a:t>of the following populations are most at risk of suffering serious health complications as a result of seasonal influenza?</a:t>
            </a:r>
          </a:p>
          <a:p>
            <a:pPr marL="0" indent="0">
              <a:buNone/>
            </a:pPr>
            <a:r>
              <a:rPr lang="en-US" dirty="0"/>
              <a:t>A.	Older people</a:t>
            </a:r>
          </a:p>
          <a:p>
            <a:pPr marL="0" indent="0">
              <a:buNone/>
            </a:pPr>
            <a:r>
              <a:rPr lang="en-US" dirty="0"/>
              <a:t>B.	Very young children</a:t>
            </a:r>
          </a:p>
          <a:p>
            <a:pPr marL="0" indent="0">
              <a:buNone/>
            </a:pPr>
            <a:r>
              <a:rPr lang="en-US" dirty="0"/>
              <a:t>C.	People with existing health conditions</a:t>
            </a:r>
          </a:p>
          <a:p>
            <a:pPr marL="0" indent="0">
              <a:buNone/>
            </a:pPr>
            <a:r>
              <a:rPr lang="en-US" dirty="0"/>
              <a:t>D.	All of the </a:t>
            </a:r>
            <a:r>
              <a:rPr lang="en-US" dirty="0" smtClean="0"/>
              <a:t>above</a:t>
            </a:r>
            <a:endParaRPr lang="en-US" dirty="0"/>
          </a:p>
        </p:txBody>
      </p:sp>
      <p:sp>
        <p:nvSpPr>
          <p:cNvPr id="5" name="Slide Number Placeholder 4"/>
          <p:cNvSpPr>
            <a:spLocks noGrp="1"/>
          </p:cNvSpPr>
          <p:nvPr>
            <p:ph type="sldNum" sz="quarter" idx="12"/>
          </p:nvPr>
        </p:nvSpPr>
        <p:spPr/>
        <p:txBody>
          <a:bodyPr/>
          <a:lstStyle/>
          <a:p>
            <a:fld id="{1DE98E46-9EF5-48BE-B7A8-22E55D1843BB}" type="slidenum">
              <a:rPr lang="en-US" smtClean="0"/>
              <a:pPr/>
              <a:t>49</a:t>
            </a:fld>
            <a:endParaRPr lang="en-US"/>
          </a:p>
        </p:txBody>
      </p:sp>
    </p:spTree>
    <p:extLst>
      <p:ext uri="{BB962C8B-B14F-4D97-AF65-F5344CB8AC3E}">
        <p14:creationId xmlns:p14="http://schemas.microsoft.com/office/powerpoint/2010/main" xmlns="" val="11272674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5</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37699" y="1154764"/>
            <a:ext cx="7977701" cy="5246036"/>
          </a:xfrm>
        </p:spPr>
      </p:pic>
    </p:spTree>
    <p:extLst>
      <p:ext uri="{BB962C8B-B14F-4D97-AF65-F5344CB8AC3E}">
        <p14:creationId xmlns:p14="http://schemas.microsoft.com/office/powerpoint/2010/main" xmlns="" val="34998827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6</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32936" y="1032188"/>
            <a:ext cx="8058664" cy="5292412"/>
          </a:xfrm>
        </p:spPr>
      </p:pic>
    </p:spTree>
    <p:extLst>
      <p:ext uri="{BB962C8B-B14F-4D97-AF65-F5344CB8AC3E}">
        <p14:creationId xmlns:p14="http://schemas.microsoft.com/office/powerpoint/2010/main" xmlns="" val="5433676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7</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32936" y="1082231"/>
            <a:ext cx="7982464" cy="5242369"/>
          </a:xfrm>
        </p:spPr>
      </p:pic>
    </p:spTree>
    <p:extLst>
      <p:ext uri="{BB962C8B-B14F-4D97-AF65-F5344CB8AC3E}">
        <p14:creationId xmlns:p14="http://schemas.microsoft.com/office/powerpoint/2010/main" xmlns="" val="35318814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8</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37699" y="1078564"/>
            <a:ext cx="7977701" cy="5246036"/>
          </a:xfrm>
        </p:spPr>
      </p:pic>
    </p:spTree>
    <p:extLst>
      <p:ext uri="{BB962C8B-B14F-4D97-AF65-F5344CB8AC3E}">
        <p14:creationId xmlns:p14="http://schemas.microsoft.com/office/powerpoint/2010/main" xmlns="" val="21500907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DE98E46-9EF5-48BE-B7A8-22E55D1843BB}" type="slidenum">
              <a:rPr lang="en-US" smtClean="0">
                <a:solidFill>
                  <a:srgbClr val="0F6FC6">
                    <a:lumMod val="75000"/>
                  </a:srgbClr>
                </a:solidFill>
              </a:rPr>
              <a:pPr/>
              <a:t>9</a:t>
            </a:fld>
            <a:endParaRPr lang="en-US" dirty="0">
              <a:solidFill>
                <a:srgbClr val="0F6FC6">
                  <a:lumMod val="75000"/>
                </a:srgbClr>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937699" y="1237912"/>
            <a:ext cx="7951451" cy="5239088"/>
          </a:xfrm>
        </p:spPr>
      </p:pic>
    </p:spTree>
    <p:extLst>
      <p:ext uri="{BB962C8B-B14F-4D97-AF65-F5344CB8AC3E}">
        <p14:creationId xmlns:p14="http://schemas.microsoft.com/office/powerpoint/2010/main" xmlns="" val="376350717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4622</TotalTime>
  <Words>388</Words>
  <Application>Microsoft Office PowerPoint</Application>
  <PresentationFormat>On-screen Show (4:3)</PresentationFormat>
  <Paragraphs>129</Paragraphs>
  <Slides>49</Slides>
  <Notes>6</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1_Flow</vt:lpstr>
      <vt:lpstr> U.S. Coast Guard Auxiliary Influenza Training</vt:lpstr>
      <vt:lpstr>Lesson 1: Influenza Types and Symptoms </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Lesson 2: Influenza Prevention</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Influenza Knowledge Check</vt:lpstr>
      <vt:lpstr>Influenza Knowledge Check</vt:lpstr>
      <vt:lpstr>Influenza Knowledge Check</vt:lpstr>
      <vt:lpstr>Influenza Knowledge Check</vt:lpstr>
      <vt:lpstr>Influenza Knowledge Check</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Influenza</dc:title>
  <dc:creator>USCG AUX Training Directorate</dc:creator>
  <cp:lastModifiedBy>Amy Seeley</cp:lastModifiedBy>
  <cp:revision>75</cp:revision>
  <dcterms:created xsi:type="dcterms:W3CDTF">2014-07-19T07:06:34Z</dcterms:created>
  <dcterms:modified xsi:type="dcterms:W3CDTF">2015-04-10T01:46:02Z</dcterms:modified>
</cp:coreProperties>
</file>