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6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85" r:id="rId2"/>
    <p:sldMasterId id="2147483673" r:id="rId3"/>
  </p:sldMasterIdLst>
  <p:notesMasterIdLst>
    <p:notesMasterId r:id="rId77"/>
  </p:notesMasterIdLst>
  <p:sldIdLst>
    <p:sldId id="256" r:id="rId4"/>
    <p:sldId id="320" r:id="rId5"/>
    <p:sldId id="329" r:id="rId6"/>
    <p:sldId id="330" r:id="rId7"/>
    <p:sldId id="321" r:id="rId8"/>
    <p:sldId id="331" r:id="rId9"/>
    <p:sldId id="272" r:id="rId10"/>
    <p:sldId id="327" r:id="rId11"/>
    <p:sldId id="273" r:id="rId12"/>
    <p:sldId id="342" r:id="rId13"/>
    <p:sldId id="323" r:id="rId14"/>
    <p:sldId id="324" r:id="rId15"/>
    <p:sldId id="332" r:id="rId16"/>
    <p:sldId id="325" r:id="rId17"/>
    <p:sldId id="333" r:id="rId18"/>
    <p:sldId id="326" r:id="rId19"/>
    <p:sldId id="334" r:id="rId20"/>
    <p:sldId id="328" r:id="rId21"/>
    <p:sldId id="335" r:id="rId22"/>
    <p:sldId id="336" r:id="rId23"/>
    <p:sldId id="337" r:id="rId24"/>
    <p:sldId id="339" r:id="rId25"/>
    <p:sldId id="340" r:id="rId26"/>
    <p:sldId id="341" r:id="rId27"/>
    <p:sldId id="343" r:id="rId28"/>
    <p:sldId id="344" r:id="rId29"/>
    <p:sldId id="345" r:id="rId30"/>
    <p:sldId id="346" r:id="rId31"/>
    <p:sldId id="338" r:id="rId32"/>
    <p:sldId id="347" r:id="rId33"/>
    <p:sldId id="348" r:id="rId34"/>
    <p:sldId id="349" r:id="rId35"/>
    <p:sldId id="350" r:id="rId36"/>
    <p:sldId id="351" r:id="rId37"/>
    <p:sldId id="352" r:id="rId38"/>
    <p:sldId id="353" r:id="rId39"/>
    <p:sldId id="354" r:id="rId40"/>
    <p:sldId id="355" r:id="rId41"/>
    <p:sldId id="356" r:id="rId42"/>
    <p:sldId id="357" r:id="rId43"/>
    <p:sldId id="358" r:id="rId44"/>
    <p:sldId id="359" r:id="rId45"/>
    <p:sldId id="360" r:id="rId46"/>
    <p:sldId id="361" r:id="rId47"/>
    <p:sldId id="362" r:id="rId48"/>
    <p:sldId id="363" r:id="rId49"/>
    <p:sldId id="364" r:id="rId50"/>
    <p:sldId id="365" r:id="rId51"/>
    <p:sldId id="366" r:id="rId52"/>
    <p:sldId id="367" r:id="rId53"/>
    <p:sldId id="368" r:id="rId54"/>
    <p:sldId id="369" r:id="rId55"/>
    <p:sldId id="370" r:id="rId56"/>
    <p:sldId id="371" r:id="rId57"/>
    <p:sldId id="372" r:id="rId58"/>
    <p:sldId id="373" r:id="rId59"/>
    <p:sldId id="374" r:id="rId60"/>
    <p:sldId id="375" r:id="rId61"/>
    <p:sldId id="376" r:id="rId62"/>
    <p:sldId id="377" r:id="rId63"/>
    <p:sldId id="378" r:id="rId64"/>
    <p:sldId id="379" r:id="rId65"/>
    <p:sldId id="380" r:id="rId66"/>
    <p:sldId id="381" r:id="rId67"/>
    <p:sldId id="382" r:id="rId68"/>
    <p:sldId id="383" r:id="rId69"/>
    <p:sldId id="384" r:id="rId70"/>
    <p:sldId id="385" r:id="rId71"/>
    <p:sldId id="386" r:id="rId72"/>
    <p:sldId id="389" r:id="rId73"/>
    <p:sldId id="391" r:id="rId74"/>
    <p:sldId id="387" r:id="rId75"/>
    <p:sldId id="392" r:id="rId76"/>
  </p:sldIdLst>
  <p:sldSz cx="9144000" cy="6858000" type="screen4x3"/>
  <p:notesSz cx="6858000" cy="9144000"/>
  <p:custDataLst>
    <p:tags r:id="rId7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riet Wilt" initials="HW"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58E"/>
    <a:srgbClr val="008CC4"/>
    <a:srgbClr val="0B5395"/>
    <a:srgbClr val="15BCFF"/>
    <a:srgbClr val="062A4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17" autoAdjust="0"/>
    <p:restoredTop sz="65836" autoAdjust="0"/>
  </p:normalViewPr>
  <p:slideViewPr>
    <p:cSldViewPr>
      <p:cViewPr>
        <p:scale>
          <a:sx n="60" d="100"/>
          <a:sy n="60" d="100"/>
        </p:scale>
        <p:origin x="-1488" y="-72"/>
      </p:cViewPr>
      <p:guideLst>
        <p:guide orient="horz" pos="2160"/>
        <p:guide pos="2880"/>
      </p:guideLst>
    </p:cSldViewPr>
  </p:slideViewPr>
  <p:outlineViewPr>
    <p:cViewPr>
      <p:scale>
        <a:sx n="33" d="100"/>
        <a:sy n="33" d="100"/>
      </p:scale>
      <p:origin x="6" y="0"/>
    </p:cViewPr>
  </p:outlineViewPr>
  <p:notesTextViewPr>
    <p:cViewPr>
      <p:scale>
        <a:sx n="100" d="100"/>
        <a:sy n="100" d="100"/>
      </p:scale>
      <p:origin x="0" y="0"/>
    </p:cViewPr>
  </p:notesTextViewPr>
  <p:sorterViewPr>
    <p:cViewPr>
      <p:scale>
        <a:sx n="68" d="100"/>
        <a:sy n="68" d="100"/>
      </p:scale>
      <p:origin x="0" y="0"/>
    </p:cViewPr>
  </p:sorterViewPr>
  <p:notesViewPr>
    <p:cSldViewPr>
      <p:cViewPr varScale="1">
        <p:scale>
          <a:sx n="60" d="100"/>
          <a:sy n="60" d="100"/>
        </p:scale>
        <p:origin x="1656" y="6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commentAuthors" Target="commentAuthor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tags" Target="tags/tag1.xml"/><Relationship Id="rId8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55FAD4-EDDD-4F00-AF3F-533143579070}" type="datetimeFigureOut">
              <a:rPr lang="en-US" smtClean="0"/>
              <a:pPr/>
              <a:t>4/9/2015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8C7A6A-1A05-4A84-8B3F-BC614AFD5B94}" type="slidenum">
              <a:rPr lang="en-US" smtClean="0"/>
              <a:pPr/>
              <a:t>‹#›</a:t>
            </a:fld>
            <a:endParaRPr lang="en-US"/>
          </a:p>
        </p:txBody>
      </p:sp>
    </p:spTree>
    <p:extLst>
      <p:ext uri="{BB962C8B-B14F-4D97-AF65-F5344CB8AC3E}">
        <p14:creationId xmlns:p14="http://schemas.microsoft.com/office/powerpoint/2010/main" xmlns="" val="2835079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Welcome to the US Coast Guard Auxiliary SAPR Training.  </a:t>
            </a: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Independent Learner Instructions.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document is derived from the mandatory training of the same name.  It contains both images and narratives regarding the training topic and is provided in a “presenter notes” format.  </a:t>
            </a:r>
          </a:p>
          <a:p>
            <a:r>
              <a:rPr lang="en-US" sz="1200" kern="1200" dirty="0" smtClean="0">
                <a:solidFill>
                  <a:schemeClr val="tx1"/>
                </a:solidFill>
                <a:effectLst/>
                <a:latin typeface="+mn-lt"/>
                <a:ea typeface="+mn-ea"/>
                <a:cs typeface="+mn-cs"/>
              </a:rPr>
              <a:t>As an independent learner you are expected to read all content contained in this document to include both the text within the images and the notes below the image (if any).  Some images do not have notes or are self explanatory</a:t>
            </a:r>
            <a:r>
              <a:rPr lang="en-US" sz="1200" kern="1200" smtClean="0">
                <a:solidFill>
                  <a:schemeClr val="tx1"/>
                </a:solidFill>
                <a:effectLst/>
                <a:latin typeface="+mn-lt"/>
                <a:ea typeface="+mn-ea"/>
                <a:cs typeface="+mn-cs"/>
              </a:rPr>
              <a:t>.    As </a:t>
            </a:r>
            <a:r>
              <a:rPr lang="en-US" sz="1200" kern="1200" dirty="0" smtClean="0">
                <a:solidFill>
                  <a:schemeClr val="tx1"/>
                </a:solidFill>
                <a:effectLst/>
                <a:latin typeface="+mn-lt"/>
                <a:ea typeface="+mn-ea"/>
                <a:cs typeface="+mn-cs"/>
              </a:rPr>
              <a:t>you work through this training material you should keep in mind  that as an independent learner, you are responsible and accountable for learning and understanding the course content.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should also understand its importance to our organization and the execution of our varied missions and be able to apply the knowledge gained through this independent training experience.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8C7A6A-1A05-4A84-8B3F-BC614AFD5B94}" type="slidenum">
              <a:rPr lang="en-US" smtClean="0"/>
              <a:pPr/>
              <a:t>1</a:t>
            </a:fld>
            <a:endParaRPr lang="en-US"/>
          </a:p>
        </p:txBody>
      </p:sp>
    </p:spTree>
    <p:extLst>
      <p:ext uri="{BB962C8B-B14F-4D97-AF65-F5344CB8AC3E}">
        <p14:creationId xmlns:p14="http://schemas.microsoft.com/office/powerpoint/2010/main" xmlns="" val="3869271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10</a:t>
            </a:fld>
            <a:endParaRPr lang="en-US"/>
          </a:p>
        </p:txBody>
      </p:sp>
    </p:spTree>
    <p:extLst>
      <p:ext uri="{BB962C8B-B14F-4D97-AF65-F5344CB8AC3E}">
        <p14:creationId xmlns:p14="http://schemas.microsoft.com/office/powerpoint/2010/main" xmlns="" val="2190011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F8C7A6A-1A05-4A84-8B3F-BC614AFD5B94}" type="slidenum">
              <a:rPr lang="en-US" smtClean="0"/>
              <a:pPr/>
              <a:t>11</a:t>
            </a:fld>
            <a:endParaRPr lang="en-US"/>
          </a:p>
        </p:txBody>
      </p:sp>
    </p:spTree>
    <p:extLst>
      <p:ext uri="{BB962C8B-B14F-4D97-AF65-F5344CB8AC3E}">
        <p14:creationId xmlns:p14="http://schemas.microsoft.com/office/powerpoint/2010/main" xmlns="" val="4029465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12</a:t>
            </a:fld>
            <a:endParaRPr lang="en-US"/>
          </a:p>
        </p:txBody>
      </p:sp>
    </p:spTree>
    <p:extLst>
      <p:ext uri="{BB962C8B-B14F-4D97-AF65-F5344CB8AC3E}">
        <p14:creationId xmlns:p14="http://schemas.microsoft.com/office/powerpoint/2010/main" xmlns="" val="1736585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13</a:t>
            </a:fld>
            <a:endParaRPr lang="en-US"/>
          </a:p>
        </p:txBody>
      </p:sp>
    </p:spTree>
    <p:extLst>
      <p:ext uri="{BB962C8B-B14F-4D97-AF65-F5344CB8AC3E}">
        <p14:creationId xmlns:p14="http://schemas.microsoft.com/office/powerpoint/2010/main" xmlns="" val="2967479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14</a:t>
            </a:fld>
            <a:endParaRPr lang="en-US"/>
          </a:p>
        </p:txBody>
      </p:sp>
    </p:spTree>
    <p:extLst>
      <p:ext uri="{BB962C8B-B14F-4D97-AF65-F5344CB8AC3E}">
        <p14:creationId xmlns:p14="http://schemas.microsoft.com/office/powerpoint/2010/main" xmlns="" val="3773535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15</a:t>
            </a:fld>
            <a:endParaRPr lang="en-US"/>
          </a:p>
        </p:txBody>
      </p:sp>
    </p:spTree>
    <p:extLst>
      <p:ext uri="{BB962C8B-B14F-4D97-AF65-F5344CB8AC3E}">
        <p14:creationId xmlns:p14="http://schemas.microsoft.com/office/powerpoint/2010/main" xmlns="" val="3353965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16</a:t>
            </a:fld>
            <a:endParaRPr lang="en-US"/>
          </a:p>
        </p:txBody>
      </p:sp>
    </p:spTree>
    <p:extLst>
      <p:ext uri="{BB962C8B-B14F-4D97-AF65-F5344CB8AC3E}">
        <p14:creationId xmlns:p14="http://schemas.microsoft.com/office/powerpoint/2010/main" xmlns="" val="3686646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17</a:t>
            </a:fld>
            <a:endParaRPr lang="en-US"/>
          </a:p>
        </p:txBody>
      </p:sp>
    </p:spTree>
    <p:extLst>
      <p:ext uri="{BB962C8B-B14F-4D97-AF65-F5344CB8AC3E}">
        <p14:creationId xmlns:p14="http://schemas.microsoft.com/office/powerpoint/2010/main" xmlns="" val="1704469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18</a:t>
            </a:fld>
            <a:endParaRPr lang="en-US"/>
          </a:p>
        </p:txBody>
      </p:sp>
    </p:spTree>
    <p:extLst>
      <p:ext uri="{BB962C8B-B14F-4D97-AF65-F5344CB8AC3E}">
        <p14:creationId xmlns:p14="http://schemas.microsoft.com/office/powerpoint/2010/main" xmlns="" val="1829066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19</a:t>
            </a:fld>
            <a:endParaRPr lang="en-US"/>
          </a:p>
        </p:txBody>
      </p:sp>
    </p:spTree>
    <p:extLst>
      <p:ext uri="{BB962C8B-B14F-4D97-AF65-F5344CB8AC3E}">
        <p14:creationId xmlns:p14="http://schemas.microsoft.com/office/powerpoint/2010/main" xmlns="" val="1736717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Commandant of the United States Coast Guard has created an equal opportunity policy statement.  It should be read in its entirety, but note that there are two paragraphs that we have highlighted.  First, “everyone should expect and demand the opportunity to work, develop and achieve his or her full potential whether serving as a member on active duty, drilling reserve, civilian employee, or auxiliary volunteer.”  Second, “I expect every member of our workforce at all levels to respect their shipmates, treat them fairly and equally, and hold those that do not demonstrate these values accountable.”</a:t>
            </a:r>
          </a:p>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2</a:t>
            </a:fld>
            <a:endParaRPr lang="en-US"/>
          </a:p>
        </p:txBody>
      </p:sp>
    </p:spTree>
    <p:extLst>
      <p:ext uri="{BB962C8B-B14F-4D97-AF65-F5344CB8AC3E}">
        <p14:creationId xmlns:p14="http://schemas.microsoft.com/office/powerpoint/2010/main" xmlns="" val="3336110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20</a:t>
            </a:fld>
            <a:endParaRPr lang="en-US"/>
          </a:p>
        </p:txBody>
      </p:sp>
    </p:spTree>
    <p:extLst>
      <p:ext uri="{BB962C8B-B14F-4D97-AF65-F5344CB8AC3E}">
        <p14:creationId xmlns:p14="http://schemas.microsoft.com/office/powerpoint/2010/main" xmlns="" val="4003817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21</a:t>
            </a:fld>
            <a:endParaRPr lang="en-US"/>
          </a:p>
        </p:txBody>
      </p:sp>
    </p:spTree>
    <p:extLst>
      <p:ext uri="{BB962C8B-B14F-4D97-AF65-F5344CB8AC3E}">
        <p14:creationId xmlns:p14="http://schemas.microsoft.com/office/powerpoint/2010/main" xmlns="" val="3255993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22</a:t>
            </a:fld>
            <a:endParaRPr lang="en-US"/>
          </a:p>
        </p:txBody>
      </p:sp>
    </p:spTree>
    <p:extLst>
      <p:ext uri="{BB962C8B-B14F-4D97-AF65-F5344CB8AC3E}">
        <p14:creationId xmlns:p14="http://schemas.microsoft.com/office/powerpoint/2010/main" xmlns="" val="2150404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23</a:t>
            </a:fld>
            <a:endParaRPr lang="en-US"/>
          </a:p>
        </p:txBody>
      </p:sp>
    </p:spTree>
    <p:extLst>
      <p:ext uri="{BB962C8B-B14F-4D97-AF65-F5344CB8AC3E}">
        <p14:creationId xmlns:p14="http://schemas.microsoft.com/office/powerpoint/2010/main" xmlns="" val="1606737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F8C7A6A-1A05-4A84-8B3F-BC614AFD5B94}" type="slidenum">
              <a:rPr lang="en-US" smtClean="0"/>
              <a:pPr/>
              <a:t>24</a:t>
            </a:fld>
            <a:endParaRPr lang="en-US"/>
          </a:p>
        </p:txBody>
      </p:sp>
    </p:spTree>
    <p:extLst>
      <p:ext uri="{BB962C8B-B14F-4D97-AF65-F5344CB8AC3E}">
        <p14:creationId xmlns:p14="http://schemas.microsoft.com/office/powerpoint/2010/main" xmlns="" val="34162403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25</a:t>
            </a:fld>
            <a:endParaRPr lang="en-US"/>
          </a:p>
        </p:txBody>
      </p:sp>
    </p:spTree>
    <p:extLst>
      <p:ext uri="{BB962C8B-B14F-4D97-AF65-F5344CB8AC3E}">
        <p14:creationId xmlns:p14="http://schemas.microsoft.com/office/powerpoint/2010/main" xmlns="" val="2539011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26</a:t>
            </a:fld>
            <a:endParaRPr lang="en-US"/>
          </a:p>
        </p:txBody>
      </p:sp>
    </p:spTree>
    <p:extLst>
      <p:ext uri="{BB962C8B-B14F-4D97-AF65-F5344CB8AC3E}">
        <p14:creationId xmlns:p14="http://schemas.microsoft.com/office/powerpoint/2010/main" xmlns="" val="34369427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27</a:t>
            </a:fld>
            <a:endParaRPr lang="en-US"/>
          </a:p>
        </p:txBody>
      </p:sp>
    </p:spTree>
    <p:extLst>
      <p:ext uri="{BB962C8B-B14F-4D97-AF65-F5344CB8AC3E}">
        <p14:creationId xmlns:p14="http://schemas.microsoft.com/office/powerpoint/2010/main" xmlns="" val="26032246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28</a:t>
            </a:fld>
            <a:endParaRPr lang="en-US"/>
          </a:p>
        </p:txBody>
      </p:sp>
    </p:spTree>
    <p:extLst>
      <p:ext uri="{BB962C8B-B14F-4D97-AF65-F5344CB8AC3E}">
        <p14:creationId xmlns:p14="http://schemas.microsoft.com/office/powerpoint/2010/main" xmlns="" val="1648030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29</a:t>
            </a:fld>
            <a:endParaRPr lang="en-US"/>
          </a:p>
        </p:txBody>
      </p:sp>
    </p:spTree>
    <p:extLst>
      <p:ext uri="{BB962C8B-B14F-4D97-AF65-F5344CB8AC3E}">
        <p14:creationId xmlns:p14="http://schemas.microsoft.com/office/powerpoint/2010/main" xmlns="" val="3816120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Commandant of the United States Coast Guard has created an equal opportunity policy statement.  It should be read in its entirety, but note that there are two paragraphs that we have highlighted.  First, “everyone should expect and demand the opportunity to work, develop and achieve his or her full potential whether serving as a member on active duty, drilling reserve, civilian employee, or auxiliary volunteer.”  Second, “I expect every member of our workforce at all levels to respect their shipmates, treat them fairly and equally, and hold those that do not demonstrate these values accountable.”</a:t>
            </a:r>
          </a:p>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3</a:t>
            </a:fld>
            <a:endParaRPr lang="en-US"/>
          </a:p>
        </p:txBody>
      </p:sp>
    </p:spTree>
    <p:extLst>
      <p:ext uri="{BB962C8B-B14F-4D97-AF65-F5344CB8AC3E}">
        <p14:creationId xmlns:p14="http://schemas.microsoft.com/office/powerpoint/2010/main" xmlns="" val="1820937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30</a:t>
            </a:fld>
            <a:endParaRPr lang="en-US"/>
          </a:p>
        </p:txBody>
      </p:sp>
    </p:spTree>
    <p:extLst>
      <p:ext uri="{BB962C8B-B14F-4D97-AF65-F5344CB8AC3E}">
        <p14:creationId xmlns:p14="http://schemas.microsoft.com/office/powerpoint/2010/main" xmlns="" val="33995180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31</a:t>
            </a:fld>
            <a:endParaRPr lang="en-US"/>
          </a:p>
        </p:txBody>
      </p:sp>
    </p:spTree>
    <p:extLst>
      <p:ext uri="{BB962C8B-B14F-4D97-AF65-F5344CB8AC3E}">
        <p14:creationId xmlns:p14="http://schemas.microsoft.com/office/powerpoint/2010/main" xmlns="" val="25611057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32</a:t>
            </a:fld>
            <a:endParaRPr lang="en-US"/>
          </a:p>
        </p:txBody>
      </p:sp>
    </p:spTree>
    <p:extLst>
      <p:ext uri="{BB962C8B-B14F-4D97-AF65-F5344CB8AC3E}">
        <p14:creationId xmlns:p14="http://schemas.microsoft.com/office/powerpoint/2010/main" xmlns="" val="41022433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33</a:t>
            </a:fld>
            <a:endParaRPr lang="en-US"/>
          </a:p>
        </p:txBody>
      </p:sp>
    </p:spTree>
    <p:extLst>
      <p:ext uri="{BB962C8B-B14F-4D97-AF65-F5344CB8AC3E}">
        <p14:creationId xmlns:p14="http://schemas.microsoft.com/office/powerpoint/2010/main" xmlns="" val="7898800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34</a:t>
            </a:fld>
            <a:endParaRPr lang="en-US"/>
          </a:p>
        </p:txBody>
      </p:sp>
    </p:spTree>
    <p:extLst>
      <p:ext uri="{BB962C8B-B14F-4D97-AF65-F5344CB8AC3E}">
        <p14:creationId xmlns:p14="http://schemas.microsoft.com/office/powerpoint/2010/main" xmlns="" val="10690450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35</a:t>
            </a:fld>
            <a:endParaRPr lang="en-US"/>
          </a:p>
        </p:txBody>
      </p:sp>
    </p:spTree>
    <p:extLst>
      <p:ext uri="{BB962C8B-B14F-4D97-AF65-F5344CB8AC3E}">
        <p14:creationId xmlns:p14="http://schemas.microsoft.com/office/powerpoint/2010/main" xmlns="" val="8327102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36</a:t>
            </a:fld>
            <a:endParaRPr lang="en-US"/>
          </a:p>
        </p:txBody>
      </p:sp>
    </p:spTree>
    <p:extLst>
      <p:ext uri="{BB962C8B-B14F-4D97-AF65-F5344CB8AC3E}">
        <p14:creationId xmlns:p14="http://schemas.microsoft.com/office/powerpoint/2010/main" xmlns="" val="28185625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37</a:t>
            </a:fld>
            <a:endParaRPr lang="en-US"/>
          </a:p>
        </p:txBody>
      </p:sp>
    </p:spTree>
    <p:extLst>
      <p:ext uri="{BB962C8B-B14F-4D97-AF65-F5344CB8AC3E}">
        <p14:creationId xmlns:p14="http://schemas.microsoft.com/office/powerpoint/2010/main" xmlns="" val="16182810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38</a:t>
            </a:fld>
            <a:endParaRPr lang="en-US"/>
          </a:p>
        </p:txBody>
      </p:sp>
    </p:spTree>
    <p:extLst>
      <p:ext uri="{BB962C8B-B14F-4D97-AF65-F5344CB8AC3E}">
        <p14:creationId xmlns:p14="http://schemas.microsoft.com/office/powerpoint/2010/main" xmlns="" val="21766514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39</a:t>
            </a:fld>
            <a:endParaRPr lang="en-US"/>
          </a:p>
        </p:txBody>
      </p:sp>
    </p:spTree>
    <p:extLst>
      <p:ext uri="{BB962C8B-B14F-4D97-AF65-F5344CB8AC3E}">
        <p14:creationId xmlns:p14="http://schemas.microsoft.com/office/powerpoint/2010/main" xmlns="" val="1430993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Commandant of the United States Coast Guard has created an equal opportunity policy statement.  It should be read in its entirety, but note that there are two paragraphs that we have highlighted.  First, “everyone should expect and demand the opportunity to work, develop and achieve his or her full potential whether serving as a member on active duty, drilling reserve, civilian employee, or auxiliary volunteer.”  Second, “I expect every member of our workforce at all levels to respect their shipmates, treat them fairly and equally, and hold those that do not demonstrate these values accountable.”</a:t>
            </a:r>
          </a:p>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4</a:t>
            </a:fld>
            <a:endParaRPr lang="en-US"/>
          </a:p>
        </p:txBody>
      </p:sp>
    </p:spTree>
    <p:extLst>
      <p:ext uri="{BB962C8B-B14F-4D97-AF65-F5344CB8AC3E}">
        <p14:creationId xmlns:p14="http://schemas.microsoft.com/office/powerpoint/2010/main" xmlns="" val="31739989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40</a:t>
            </a:fld>
            <a:endParaRPr lang="en-US"/>
          </a:p>
        </p:txBody>
      </p:sp>
    </p:spTree>
    <p:extLst>
      <p:ext uri="{BB962C8B-B14F-4D97-AF65-F5344CB8AC3E}">
        <p14:creationId xmlns:p14="http://schemas.microsoft.com/office/powerpoint/2010/main" xmlns="" val="14307817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41</a:t>
            </a:fld>
            <a:endParaRPr lang="en-US"/>
          </a:p>
        </p:txBody>
      </p:sp>
    </p:spTree>
    <p:extLst>
      <p:ext uri="{BB962C8B-B14F-4D97-AF65-F5344CB8AC3E}">
        <p14:creationId xmlns:p14="http://schemas.microsoft.com/office/powerpoint/2010/main" xmlns="" val="12529889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42</a:t>
            </a:fld>
            <a:endParaRPr lang="en-US"/>
          </a:p>
        </p:txBody>
      </p:sp>
    </p:spTree>
    <p:extLst>
      <p:ext uri="{BB962C8B-B14F-4D97-AF65-F5344CB8AC3E}">
        <p14:creationId xmlns:p14="http://schemas.microsoft.com/office/powerpoint/2010/main" xmlns="" val="25805390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43</a:t>
            </a:fld>
            <a:endParaRPr lang="en-US"/>
          </a:p>
        </p:txBody>
      </p:sp>
    </p:spTree>
    <p:extLst>
      <p:ext uri="{BB962C8B-B14F-4D97-AF65-F5344CB8AC3E}">
        <p14:creationId xmlns:p14="http://schemas.microsoft.com/office/powerpoint/2010/main" xmlns="" val="2508216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44</a:t>
            </a:fld>
            <a:endParaRPr lang="en-US"/>
          </a:p>
        </p:txBody>
      </p:sp>
    </p:spTree>
    <p:extLst>
      <p:ext uri="{BB962C8B-B14F-4D97-AF65-F5344CB8AC3E}">
        <p14:creationId xmlns:p14="http://schemas.microsoft.com/office/powerpoint/2010/main" xmlns="" val="35010391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45</a:t>
            </a:fld>
            <a:endParaRPr lang="en-US"/>
          </a:p>
        </p:txBody>
      </p:sp>
    </p:spTree>
    <p:extLst>
      <p:ext uri="{BB962C8B-B14F-4D97-AF65-F5344CB8AC3E}">
        <p14:creationId xmlns:p14="http://schemas.microsoft.com/office/powerpoint/2010/main" xmlns="" val="11969059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F8C7A6A-1A05-4A84-8B3F-BC614AFD5B94}" type="slidenum">
              <a:rPr lang="en-US" smtClean="0"/>
              <a:pPr/>
              <a:t>46</a:t>
            </a:fld>
            <a:endParaRPr lang="en-US"/>
          </a:p>
        </p:txBody>
      </p:sp>
    </p:spTree>
    <p:extLst>
      <p:ext uri="{BB962C8B-B14F-4D97-AF65-F5344CB8AC3E}">
        <p14:creationId xmlns:p14="http://schemas.microsoft.com/office/powerpoint/2010/main" xmlns="" val="9511686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47</a:t>
            </a:fld>
            <a:endParaRPr lang="en-US"/>
          </a:p>
        </p:txBody>
      </p:sp>
    </p:spTree>
    <p:extLst>
      <p:ext uri="{BB962C8B-B14F-4D97-AF65-F5344CB8AC3E}">
        <p14:creationId xmlns:p14="http://schemas.microsoft.com/office/powerpoint/2010/main" xmlns="" val="29629909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48</a:t>
            </a:fld>
            <a:endParaRPr lang="en-US"/>
          </a:p>
        </p:txBody>
      </p:sp>
    </p:spTree>
    <p:extLst>
      <p:ext uri="{BB962C8B-B14F-4D97-AF65-F5344CB8AC3E}">
        <p14:creationId xmlns:p14="http://schemas.microsoft.com/office/powerpoint/2010/main" xmlns="" val="2163556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49</a:t>
            </a:fld>
            <a:endParaRPr lang="en-US"/>
          </a:p>
        </p:txBody>
      </p:sp>
    </p:spTree>
    <p:extLst>
      <p:ext uri="{BB962C8B-B14F-4D97-AF65-F5344CB8AC3E}">
        <p14:creationId xmlns:p14="http://schemas.microsoft.com/office/powerpoint/2010/main" xmlns="" val="2567629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Commandant of the United States Coast Guard also states in an anti-discrimination and anti-harassment policy statement that, “We will do this by creating climates and work environments that promote inclusion, equity, and respect.”</a:t>
            </a:r>
          </a:p>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5</a:t>
            </a:fld>
            <a:endParaRPr lang="en-US"/>
          </a:p>
        </p:txBody>
      </p:sp>
    </p:spTree>
    <p:extLst>
      <p:ext uri="{BB962C8B-B14F-4D97-AF65-F5344CB8AC3E}">
        <p14:creationId xmlns:p14="http://schemas.microsoft.com/office/powerpoint/2010/main" xmlns="" val="20261793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50</a:t>
            </a:fld>
            <a:endParaRPr lang="en-US"/>
          </a:p>
        </p:txBody>
      </p:sp>
    </p:spTree>
    <p:extLst>
      <p:ext uri="{BB962C8B-B14F-4D97-AF65-F5344CB8AC3E}">
        <p14:creationId xmlns:p14="http://schemas.microsoft.com/office/powerpoint/2010/main" xmlns="" val="19206961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51</a:t>
            </a:fld>
            <a:endParaRPr lang="en-US"/>
          </a:p>
        </p:txBody>
      </p:sp>
    </p:spTree>
    <p:extLst>
      <p:ext uri="{BB962C8B-B14F-4D97-AF65-F5344CB8AC3E}">
        <p14:creationId xmlns:p14="http://schemas.microsoft.com/office/powerpoint/2010/main" xmlns="" val="20044010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52</a:t>
            </a:fld>
            <a:endParaRPr lang="en-US"/>
          </a:p>
        </p:txBody>
      </p:sp>
    </p:spTree>
    <p:extLst>
      <p:ext uri="{BB962C8B-B14F-4D97-AF65-F5344CB8AC3E}">
        <p14:creationId xmlns:p14="http://schemas.microsoft.com/office/powerpoint/2010/main" xmlns="" val="20362054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53</a:t>
            </a:fld>
            <a:endParaRPr lang="en-US"/>
          </a:p>
        </p:txBody>
      </p:sp>
    </p:spTree>
    <p:extLst>
      <p:ext uri="{BB962C8B-B14F-4D97-AF65-F5344CB8AC3E}">
        <p14:creationId xmlns:p14="http://schemas.microsoft.com/office/powerpoint/2010/main" xmlns="" val="16703242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54</a:t>
            </a:fld>
            <a:endParaRPr lang="en-US"/>
          </a:p>
        </p:txBody>
      </p:sp>
    </p:spTree>
    <p:extLst>
      <p:ext uri="{BB962C8B-B14F-4D97-AF65-F5344CB8AC3E}">
        <p14:creationId xmlns:p14="http://schemas.microsoft.com/office/powerpoint/2010/main" xmlns="" val="42552522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55</a:t>
            </a:fld>
            <a:endParaRPr lang="en-US"/>
          </a:p>
        </p:txBody>
      </p:sp>
    </p:spTree>
    <p:extLst>
      <p:ext uri="{BB962C8B-B14F-4D97-AF65-F5344CB8AC3E}">
        <p14:creationId xmlns:p14="http://schemas.microsoft.com/office/powerpoint/2010/main" xmlns="" val="39909611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56</a:t>
            </a:fld>
            <a:endParaRPr lang="en-US"/>
          </a:p>
        </p:txBody>
      </p:sp>
    </p:spTree>
    <p:extLst>
      <p:ext uri="{BB962C8B-B14F-4D97-AF65-F5344CB8AC3E}">
        <p14:creationId xmlns:p14="http://schemas.microsoft.com/office/powerpoint/2010/main" xmlns="" val="22067755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F8C7A6A-1A05-4A84-8B3F-BC614AFD5B94}" type="slidenum">
              <a:rPr lang="en-US" smtClean="0"/>
              <a:pPr/>
              <a:t>57</a:t>
            </a:fld>
            <a:endParaRPr lang="en-US"/>
          </a:p>
        </p:txBody>
      </p:sp>
    </p:spTree>
    <p:extLst>
      <p:ext uri="{BB962C8B-B14F-4D97-AF65-F5344CB8AC3E}">
        <p14:creationId xmlns:p14="http://schemas.microsoft.com/office/powerpoint/2010/main" xmlns="" val="17094939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58</a:t>
            </a:fld>
            <a:endParaRPr lang="en-US"/>
          </a:p>
        </p:txBody>
      </p:sp>
    </p:spTree>
    <p:extLst>
      <p:ext uri="{BB962C8B-B14F-4D97-AF65-F5344CB8AC3E}">
        <p14:creationId xmlns:p14="http://schemas.microsoft.com/office/powerpoint/2010/main" xmlns="" val="10020025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59</a:t>
            </a:fld>
            <a:endParaRPr lang="en-US"/>
          </a:p>
        </p:txBody>
      </p:sp>
    </p:spTree>
    <p:extLst>
      <p:ext uri="{BB962C8B-B14F-4D97-AF65-F5344CB8AC3E}">
        <p14:creationId xmlns:p14="http://schemas.microsoft.com/office/powerpoint/2010/main" xmlns="" val="332009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6</a:t>
            </a:fld>
            <a:endParaRPr lang="en-US"/>
          </a:p>
        </p:txBody>
      </p:sp>
    </p:spTree>
    <p:extLst>
      <p:ext uri="{BB962C8B-B14F-4D97-AF65-F5344CB8AC3E}">
        <p14:creationId xmlns:p14="http://schemas.microsoft.com/office/powerpoint/2010/main" xmlns="" val="35599848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60</a:t>
            </a:fld>
            <a:endParaRPr lang="en-US"/>
          </a:p>
        </p:txBody>
      </p:sp>
    </p:spTree>
    <p:extLst>
      <p:ext uri="{BB962C8B-B14F-4D97-AF65-F5344CB8AC3E}">
        <p14:creationId xmlns:p14="http://schemas.microsoft.com/office/powerpoint/2010/main" xmlns="" val="15638274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61</a:t>
            </a:fld>
            <a:endParaRPr lang="en-US"/>
          </a:p>
        </p:txBody>
      </p:sp>
    </p:spTree>
    <p:extLst>
      <p:ext uri="{BB962C8B-B14F-4D97-AF65-F5344CB8AC3E}">
        <p14:creationId xmlns:p14="http://schemas.microsoft.com/office/powerpoint/2010/main" xmlns="" val="36287166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62</a:t>
            </a:fld>
            <a:endParaRPr lang="en-US"/>
          </a:p>
        </p:txBody>
      </p:sp>
    </p:spTree>
    <p:extLst>
      <p:ext uri="{BB962C8B-B14F-4D97-AF65-F5344CB8AC3E}">
        <p14:creationId xmlns:p14="http://schemas.microsoft.com/office/powerpoint/2010/main" xmlns="" val="14072568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F8C7A6A-1A05-4A84-8B3F-BC614AFD5B94}" type="slidenum">
              <a:rPr lang="en-US" smtClean="0"/>
              <a:pPr/>
              <a:t>63</a:t>
            </a:fld>
            <a:endParaRPr lang="en-US"/>
          </a:p>
        </p:txBody>
      </p:sp>
    </p:spTree>
    <p:extLst>
      <p:ext uri="{BB962C8B-B14F-4D97-AF65-F5344CB8AC3E}">
        <p14:creationId xmlns:p14="http://schemas.microsoft.com/office/powerpoint/2010/main" xmlns="" val="2640952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64</a:t>
            </a:fld>
            <a:endParaRPr lang="en-US"/>
          </a:p>
        </p:txBody>
      </p:sp>
    </p:spTree>
    <p:extLst>
      <p:ext uri="{BB962C8B-B14F-4D97-AF65-F5344CB8AC3E}">
        <p14:creationId xmlns:p14="http://schemas.microsoft.com/office/powerpoint/2010/main" xmlns="" val="24589163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65</a:t>
            </a:fld>
            <a:endParaRPr lang="en-US"/>
          </a:p>
        </p:txBody>
      </p:sp>
    </p:spTree>
    <p:extLst>
      <p:ext uri="{BB962C8B-B14F-4D97-AF65-F5344CB8AC3E}">
        <p14:creationId xmlns:p14="http://schemas.microsoft.com/office/powerpoint/2010/main" xmlns="" val="35528320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66</a:t>
            </a:fld>
            <a:endParaRPr lang="en-US"/>
          </a:p>
        </p:txBody>
      </p:sp>
    </p:spTree>
    <p:extLst>
      <p:ext uri="{BB962C8B-B14F-4D97-AF65-F5344CB8AC3E}">
        <p14:creationId xmlns:p14="http://schemas.microsoft.com/office/powerpoint/2010/main" xmlns="" val="26800295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67</a:t>
            </a:fld>
            <a:endParaRPr lang="en-US"/>
          </a:p>
        </p:txBody>
      </p:sp>
    </p:spTree>
    <p:extLst>
      <p:ext uri="{BB962C8B-B14F-4D97-AF65-F5344CB8AC3E}">
        <p14:creationId xmlns:p14="http://schemas.microsoft.com/office/powerpoint/2010/main" xmlns="" val="194718391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68</a:t>
            </a:fld>
            <a:endParaRPr lang="en-US"/>
          </a:p>
        </p:txBody>
      </p:sp>
    </p:spTree>
    <p:extLst>
      <p:ext uri="{BB962C8B-B14F-4D97-AF65-F5344CB8AC3E}">
        <p14:creationId xmlns:p14="http://schemas.microsoft.com/office/powerpoint/2010/main" xmlns="" val="94638931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69</a:t>
            </a:fld>
            <a:endParaRPr lang="en-US"/>
          </a:p>
        </p:txBody>
      </p:sp>
    </p:spTree>
    <p:extLst>
      <p:ext uri="{BB962C8B-B14F-4D97-AF65-F5344CB8AC3E}">
        <p14:creationId xmlns:p14="http://schemas.microsoft.com/office/powerpoint/2010/main" xmlns="" val="3775013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07A99D4-FC9D-4648-B224-69F37D44315E}" type="slidenum">
              <a:rPr lang="en-US" smtClean="0"/>
              <a:pPr>
                <a:defRPr/>
              </a:pPr>
              <a:t>7</a:t>
            </a:fld>
            <a:endParaRPr lang="en-US"/>
          </a:p>
        </p:txBody>
      </p:sp>
    </p:spTree>
    <p:extLst>
      <p:ext uri="{BB962C8B-B14F-4D97-AF65-F5344CB8AC3E}">
        <p14:creationId xmlns:p14="http://schemas.microsoft.com/office/powerpoint/2010/main" xmlns="" val="33863675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70</a:t>
            </a:fld>
            <a:endParaRPr lang="en-US"/>
          </a:p>
        </p:txBody>
      </p:sp>
    </p:spTree>
    <p:extLst>
      <p:ext uri="{BB962C8B-B14F-4D97-AF65-F5344CB8AC3E}">
        <p14:creationId xmlns:p14="http://schemas.microsoft.com/office/powerpoint/2010/main" xmlns="" val="147681131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71</a:t>
            </a:fld>
            <a:endParaRPr lang="en-US"/>
          </a:p>
        </p:txBody>
      </p:sp>
    </p:spTree>
    <p:extLst>
      <p:ext uri="{BB962C8B-B14F-4D97-AF65-F5344CB8AC3E}">
        <p14:creationId xmlns:p14="http://schemas.microsoft.com/office/powerpoint/2010/main" xmlns="" val="24671362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72</a:t>
            </a:fld>
            <a:endParaRPr lang="en-US"/>
          </a:p>
        </p:txBody>
      </p:sp>
    </p:spTree>
    <p:extLst>
      <p:ext uri="{BB962C8B-B14F-4D97-AF65-F5344CB8AC3E}">
        <p14:creationId xmlns:p14="http://schemas.microsoft.com/office/powerpoint/2010/main" xmlns="" val="385850119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73</a:t>
            </a:fld>
            <a:endParaRPr lang="en-US"/>
          </a:p>
        </p:txBody>
      </p:sp>
    </p:spTree>
    <p:extLst>
      <p:ext uri="{BB962C8B-B14F-4D97-AF65-F5344CB8AC3E}">
        <p14:creationId xmlns:p14="http://schemas.microsoft.com/office/powerpoint/2010/main" xmlns="" val="3096758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  </a:t>
            </a:r>
          </a:p>
          <a:p>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07A99D4-FC9D-4648-B224-69F37D44315E}" type="slidenum">
              <a:rPr lang="en-US" smtClean="0"/>
              <a:pPr>
                <a:defRPr/>
              </a:pPr>
              <a:t>8</a:t>
            </a:fld>
            <a:endParaRPr lang="en-US"/>
          </a:p>
        </p:txBody>
      </p:sp>
    </p:spTree>
    <p:extLst>
      <p:ext uri="{BB962C8B-B14F-4D97-AF65-F5344CB8AC3E}">
        <p14:creationId xmlns:p14="http://schemas.microsoft.com/office/powerpoint/2010/main" xmlns="" val="2502944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07A99D4-FC9D-4648-B224-69F37D44315E}" type="slidenum">
              <a:rPr lang="en-US" smtClean="0"/>
              <a:pPr>
                <a:defRPr/>
              </a:pPr>
              <a:t>9</a:t>
            </a:fld>
            <a:endParaRPr lang="en-US"/>
          </a:p>
        </p:txBody>
      </p:sp>
    </p:spTree>
    <p:extLst>
      <p:ext uri="{BB962C8B-B14F-4D97-AF65-F5344CB8AC3E}">
        <p14:creationId xmlns:p14="http://schemas.microsoft.com/office/powerpoint/2010/main" xmlns="" val="1139962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prstGeom prst="rect">
            <a:avLst/>
          </a:prstGeom>
          <a:ln>
            <a:noFill/>
          </a:ln>
        </p:spPr>
        <p:txBody>
          <a:bodyPr vert="horz" tIns="0" rIns="18288" bIns="0" anchor="b">
            <a:normAutofit/>
          </a:bodyPr>
          <a:lstStyle>
            <a:lvl1pPr algn="r" rtl="0">
              <a:spcBef>
                <a:spcPct val="0"/>
              </a:spcBef>
              <a:buNone/>
              <a:defRPr sz="5600" b="1" cap="none" spc="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a typeface="+mj-ea"/>
                <a:cs typeface="+mj-cs"/>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a:prstGeom prst="rect">
            <a:avLst/>
          </a:prstGeom>
        </p:spPr>
        <p:txBody>
          <a:bodyPr lIns="0" rIns="18288"/>
          <a:lstStyle>
            <a:lvl1pPr marL="0" marR="45720" indent="0" algn="r">
              <a:buNone/>
              <a:defRPr b="1" i="1">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694176" y="4572000"/>
            <a:ext cx="1747763" cy="1745397"/>
          </a:xfrm>
          <a:prstGeom prst="rect">
            <a:avLst/>
          </a:prstGeom>
        </p:spPr>
      </p:pic>
      <p:sp>
        <p:nvSpPr>
          <p:cNvPr id="3" name="Action Button: Forward or Next 2">
            <a:hlinkClick r:id="" action="ppaction://hlinkshowjump?jump=nextslide" highlightClick="1"/>
          </p:cNvPr>
          <p:cNvSpPr/>
          <p:nvPr userDrawn="1"/>
        </p:nvSpPr>
        <p:spPr>
          <a:xfrm>
            <a:off x="8686800" y="6477000"/>
            <a:ext cx="304800" cy="2391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a:prstGeom prst="rect">
            <a:avLst/>
          </a:prstGeo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a:prstGeom prst="rect">
            <a:avLst/>
          </a:prstGeo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a:prstGeom prst="rect">
            <a:avLst/>
          </a:prstGeo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a:xfrm>
            <a:off x="7924800" y="6356350"/>
            <a:ext cx="762000" cy="365125"/>
          </a:xfrm>
          <a:prstGeom prst="rect">
            <a:avLst/>
          </a:prstGeom>
        </p:spPr>
        <p:txBody>
          <a:bodyPr/>
          <a:lstStyle/>
          <a:p>
            <a:fld id="{1DE98E46-9EF5-48BE-B7A8-22E55D1843B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a:prstGeom prst="rect">
            <a:avLst/>
          </a:prstGeo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a:prstGeom prst="rect">
            <a:avLst/>
          </a:prstGeo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7" name="Slide Number Placeholder 6"/>
          <p:cNvSpPr>
            <a:spLocks noGrp="1"/>
          </p:cNvSpPr>
          <p:nvPr>
            <p:ph type="sldNum" sz="quarter" idx="12"/>
          </p:nvPr>
        </p:nvSpPr>
        <p:spPr>
          <a:xfrm>
            <a:off x="8077200" y="6356350"/>
            <a:ext cx="609600" cy="365125"/>
          </a:xfrm>
          <a:prstGeom prst="rect">
            <a:avLst/>
          </a:prstGeom>
        </p:spPr>
        <p:txBody>
          <a:bodyPr/>
          <a:lstStyle/>
          <a:p>
            <a:fld id="{1DE98E46-9EF5-48BE-B7A8-22E55D1843B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95400" y="704088"/>
            <a:ext cx="7391400" cy="819912"/>
          </a:xfrm>
          <a:prstGeom prst="rect">
            <a:avLst/>
          </a:prstGeo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838200" y="1935480"/>
            <a:ext cx="7848600" cy="4389120"/>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1DE98E46-9EF5-48BE-B7A8-22E55D1843B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a:prstGeom prst="rect">
            <a:avLst/>
          </a:prstGeo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1DE98E46-9EF5-48BE-B7A8-22E55D1843B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BBB5C7-F761-4D36-8E90-0E5759326A79}" type="datetimeFigureOut">
              <a:rPr lang="en-US" smtClean="0"/>
              <a:pPr/>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9A00C413-23CD-47D1-84A1-4BB566E48F4E}" type="slidenum">
              <a:rPr lang="en-US" smtClean="0"/>
              <a:pPr/>
              <a:t>‹#›</a:t>
            </a:fld>
            <a:endParaRPr lang="en-US"/>
          </a:p>
        </p:txBody>
      </p:sp>
    </p:spTree>
    <p:extLst>
      <p:ext uri="{BB962C8B-B14F-4D97-AF65-F5344CB8AC3E}">
        <p14:creationId xmlns:p14="http://schemas.microsoft.com/office/powerpoint/2010/main" xmlns="" val="4179969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BB5C7-F761-4D36-8E90-0E5759326A79}" type="datetimeFigureOut">
              <a:rPr lang="en-US" smtClean="0"/>
              <a:pPr/>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9A00C413-23CD-47D1-84A1-4BB566E48F4E}" type="slidenum">
              <a:rPr lang="en-US" smtClean="0"/>
              <a:pPr/>
              <a:t>‹#›</a:t>
            </a:fld>
            <a:endParaRPr lang="en-US"/>
          </a:p>
        </p:txBody>
      </p:sp>
    </p:spTree>
    <p:extLst>
      <p:ext uri="{BB962C8B-B14F-4D97-AF65-F5344CB8AC3E}">
        <p14:creationId xmlns:p14="http://schemas.microsoft.com/office/powerpoint/2010/main" xmlns="" val="3914140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BBB5C7-F761-4D36-8E90-0E5759326A79}" type="datetimeFigureOut">
              <a:rPr lang="en-US" smtClean="0"/>
              <a:pPr/>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9A00C413-23CD-47D1-84A1-4BB566E48F4E}" type="slidenum">
              <a:rPr lang="en-US" smtClean="0"/>
              <a:pPr/>
              <a:t>‹#›</a:t>
            </a:fld>
            <a:endParaRPr lang="en-US"/>
          </a:p>
        </p:txBody>
      </p:sp>
    </p:spTree>
    <p:extLst>
      <p:ext uri="{BB962C8B-B14F-4D97-AF65-F5344CB8AC3E}">
        <p14:creationId xmlns:p14="http://schemas.microsoft.com/office/powerpoint/2010/main" xmlns="" val="3937088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BBB5C7-F761-4D36-8E90-0E5759326A79}" type="datetimeFigureOut">
              <a:rPr lang="en-US" smtClean="0"/>
              <a:pPr/>
              <a:t>4/9/2015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9A00C413-23CD-47D1-84A1-4BB566E48F4E}" type="slidenum">
              <a:rPr lang="en-US" smtClean="0"/>
              <a:pPr/>
              <a:t>‹#›</a:t>
            </a:fld>
            <a:endParaRPr lang="en-US"/>
          </a:p>
        </p:txBody>
      </p:sp>
    </p:spTree>
    <p:extLst>
      <p:ext uri="{BB962C8B-B14F-4D97-AF65-F5344CB8AC3E}">
        <p14:creationId xmlns:p14="http://schemas.microsoft.com/office/powerpoint/2010/main" xmlns="" val="585582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BBB5C7-F761-4D36-8E90-0E5759326A79}" type="datetimeFigureOut">
              <a:rPr lang="en-US" smtClean="0"/>
              <a:pPr/>
              <a:t>4/9/2015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9A00C413-23CD-47D1-84A1-4BB566E48F4E}" type="slidenum">
              <a:rPr lang="en-US" smtClean="0"/>
              <a:pPr/>
              <a:t>‹#›</a:t>
            </a:fld>
            <a:endParaRPr lang="en-US"/>
          </a:p>
        </p:txBody>
      </p:sp>
    </p:spTree>
    <p:extLst>
      <p:ext uri="{BB962C8B-B14F-4D97-AF65-F5344CB8AC3E}">
        <p14:creationId xmlns:p14="http://schemas.microsoft.com/office/powerpoint/2010/main" xmlns="" val="33621948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BBB5C7-F761-4D36-8E90-0E5759326A79}" type="datetimeFigureOut">
              <a:rPr lang="en-US" smtClean="0"/>
              <a:pPr/>
              <a:t>4/9/2015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9A00C413-23CD-47D1-84A1-4BB566E48F4E}" type="slidenum">
              <a:rPr lang="en-US" smtClean="0"/>
              <a:pPr/>
              <a:t>‹#›</a:t>
            </a:fld>
            <a:endParaRPr lang="en-US"/>
          </a:p>
        </p:txBody>
      </p:sp>
    </p:spTree>
    <p:extLst>
      <p:ext uri="{BB962C8B-B14F-4D97-AF65-F5344CB8AC3E}">
        <p14:creationId xmlns:p14="http://schemas.microsoft.com/office/powerpoint/2010/main" xmlns="" val="875388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90726" y="704088"/>
            <a:ext cx="7496074" cy="896112"/>
          </a:xfrm>
          <a:prstGeom prst="rect">
            <a:avLst/>
          </a:prstGeom>
        </p:spPr>
        <p:txBody>
          <a:bodyPr/>
          <a:lstStyle>
            <a:lvl1pPr>
              <a:defRPr sz="4800">
                <a:solidFill>
                  <a:schemeClr val="accent1">
                    <a:lumMod val="75000"/>
                  </a:schemeClr>
                </a:solidFill>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838200" y="1935480"/>
            <a:ext cx="7848600" cy="4389120"/>
          </a:xfrm>
          <a:prstGeom prst="rect">
            <a:avLst/>
          </a:prstGeom>
        </p:spPr>
        <p:txBody>
          <a:bodyPr>
            <a:normAutofit/>
          </a:bodyPr>
          <a:lstStyle>
            <a:lvl1pPr>
              <a:buClr>
                <a:schemeClr val="accent1">
                  <a:lumMod val="75000"/>
                </a:schemeClr>
              </a:buClr>
              <a:defRPr sz="3200">
                <a:solidFill>
                  <a:srgbClr val="062A4A"/>
                </a:solidFill>
                <a:latin typeface="+mj-lt"/>
              </a:defRPr>
            </a:lvl1pPr>
            <a:lvl2pPr>
              <a:buClr>
                <a:schemeClr val="accent1">
                  <a:lumMod val="75000"/>
                </a:schemeClr>
              </a:buClr>
              <a:defRPr sz="3200">
                <a:solidFill>
                  <a:srgbClr val="062A4A"/>
                </a:solidFill>
                <a:latin typeface="+mj-lt"/>
              </a:defRPr>
            </a:lvl2pPr>
            <a:lvl3pPr>
              <a:buClr>
                <a:schemeClr val="accent1">
                  <a:lumMod val="75000"/>
                </a:schemeClr>
              </a:buClr>
              <a:defRPr sz="2800">
                <a:solidFill>
                  <a:srgbClr val="062A4A"/>
                </a:solidFill>
                <a:latin typeface="+mj-lt"/>
              </a:defRPr>
            </a:lvl3pPr>
            <a:lvl4pPr>
              <a:buClr>
                <a:schemeClr val="accent1">
                  <a:lumMod val="75000"/>
                </a:schemeClr>
              </a:buClr>
              <a:defRPr sz="2800">
                <a:solidFill>
                  <a:srgbClr val="062A4A"/>
                </a:solidFill>
                <a:latin typeface="+mj-lt"/>
              </a:defRPr>
            </a:lvl4pPr>
            <a:lvl5pPr>
              <a:buClr>
                <a:schemeClr val="accent1">
                  <a:lumMod val="75000"/>
                </a:schemeClr>
              </a:buClr>
              <a:defRPr sz="2800">
                <a:solidFill>
                  <a:srgbClr val="062A4A"/>
                </a:solidFill>
                <a:latin typeface="+mj-lt"/>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2400" y="304800"/>
            <a:ext cx="885926" cy="884726"/>
          </a:xfrm>
          <a:prstGeom prst="rect">
            <a:avLst/>
          </a:prstGeom>
        </p:spPr>
      </p:pic>
      <p:sp>
        <p:nvSpPr>
          <p:cNvPr id="4" name="Action Button: Back or Previous 3">
            <a:hlinkClick r:id="" action="ppaction://hlinkshowjump?jump=previousslide" highlightClick="1"/>
          </p:cNvPr>
          <p:cNvSpPr/>
          <p:nvPr userDrawn="1"/>
        </p:nvSpPr>
        <p:spPr>
          <a:xfrm>
            <a:off x="8153400" y="6478433"/>
            <a:ext cx="304800" cy="23774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Forward or Next 7">
            <a:hlinkClick r:id="" action="ppaction://hlinkshowjump?jump=nextslide" highlightClick="1"/>
          </p:cNvPr>
          <p:cNvSpPr/>
          <p:nvPr userDrawn="1"/>
        </p:nvSpPr>
        <p:spPr>
          <a:xfrm>
            <a:off x="8686800" y="6477000"/>
            <a:ext cx="304800" cy="2391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BBB5C7-F761-4D36-8E90-0E5759326A79}" type="datetimeFigureOut">
              <a:rPr lang="en-US" smtClean="0"/>
              <a:pPr/>
              <a:t>4/9/2015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9A00C413-23CD-47D1-84A1-4BB566E48F4E}" type="slidenum">
              <a:rPr lang="en-US" smtClean="0"/>
              <a:pPr/>
              <a:t>‹#›</a:t>
            </a:fld>
            <a:endParaRPr lang="en-US"/>
          </a:p>
        </p:txBody>
      </p:sp>
    </p:spTree>
    <p:extLst>
      <p:ext uri="{BB962C8B-B14F-4D97-AF65-F5344CB8AC3E}">
        <p14:creationId xmlns:p14="http://schemas.microsoft.com/office/powerpoint/2010/main" xmlns="" val="3388681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BBB5C7-F761-4D36-8E90-0E5759326A79}" type="datetimeFigureOut">
              <a:rPr lang="en-US" smtClean="0"/>
              <a:pPr/>
              <a:t>4/9/2015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9A00C413-23CD-47D1-84A1-4BB566E48F4E}" type="slidenum">
              <a:rPr lang="en-US" smtClean="0"/>
              <a:pPr/>
              <a:t>‹#›</a:t>
            </a:fld>
            <a:endParaRPr lang="en-US"/>
          </a:p>
        </p:txBody>
      </p:sp>
    </p:spTree>
    <p:extLst>
      <p:ext uri="{BB962C8B-B14F-4D97-AF65-F5344CB8AC3E}">
        <p14:creationId xmlns:p14="http://schemas.microsoft.com/office/powerpoint/2010/main" xmlns="" val="198720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BBB5C7-F761-4D36-8E90-0E5759326A79}" type="datetimeFigureOut">
              <a:rPr lang="en-US" smtClean="0"/>
              <a:pPr/>
              <a:t>4/9/2015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9A00C413-23CD-47D1-84A1-4BB566E48F4E}" type="slidenum">
              <a:rPr lang="en-US" smtClean="0"/>
              <a:pPr/>
              <a:t>‹#›</a:t>
            </a:fld>
            <a:endParaRPr lang="en-US"/>
          </a:p>
        </p:txBody>
      </p:sp>
    </p:spTree>
    <p:extLst>
      <p:ext uri="{BB962C8B-B14F-4D97-AF65-F5344CB8AC3E}">
        <p14:creationId xmlns:p14="http://schemas.microsoft.com/office/powerpoint/2010/main" xmlns="" val="3317378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BB5C7-F761-4D36-8E90-0E5759326A79}" type="datetimeFigureOut">
              <a:rPr lang="en-US" smtClean="0"/>
              <a:pPr/>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9A00C413-23CD-47D1-84A1-4BB566E48F4E}" type="slidenum">
              <a:rPr lang="en-US" smtClean="0"/>
              <a:pPr/>
              <a:t>‹#›</a:t>
            </a:fld>
            <a:endParaRPr lang="en-US"/>
          </a:p>
        </p:txBody>
      </p:sp>
    </p:spTree>
    <p:extLst>
      <p:ext uri="{BB962C8B-B14F-4D97-AF65-F5344CB8AC3E}">
        <p14:creationId xmlns:p14="http://schemas.microsoft.com/office/powerpoint/2010/main" xmlns="" val="3959385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BB5C7-F761-4D36-8E90-0E5759326A79}" type="datetimeFigureOut">
              <a:rPr lang="en-US" smtClean="0"/>
              <a:pPr/>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9A00C413-23CD-47D1-84A1-4BB566E48F4E}" type="slidenum">
              <a:rPr lang="en-US" smtClean="0"/>
              <a:pPr/>
              <a:t>‹#›</a:t>
            </a:fld>
            <a:endParaRPr lang="en-US"/>
          </a:p>
        </p:txBody>
      </p:sp>
    </p:spTree>
    <p:extLst>
      <p:ext uri="{BB962C8B-B14F-4D97-AF65-F5344CB8AC3E}">
        <p14:creationId xmlns:p14="http://schemas.microsoft.com/office/powerpoint/2010/main" xmlns="" val="1374648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33C1DE-2D6D-4F3A-8149-5282544CFF8A}" type="datetimeFigureOut">
              <a:rPr lang="en-US" smtClean="0"/>
              <a:pPr/>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6853B-F028-4BEC-9B5E-3C5ED5A75473}" type="slidenum">
              <a:rPr lang="en-US" smtClean="0"/>
              <a:pPr/>
              <a:t>‹#›</a:t>
            </a:fld>
            <a:endParaRPr lang="en-US"/>
          </a:p>
        </p:txBody>
      </p:sp>
    </p:spTree>
    <p:extLst>
      <p:ext uri="{BB962C8B-B14F-4D97-AF65-F5344CB8AC3E}">
        <p14:creationId xmlns:p14="http://schemas.microsoft.com/office/powerpoint/2010/main" xmlns="" val="7883351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3C1DE-2D6D-4F3A-8149-5282544CFF8A}" type="datetimeFigureOut">
              <a:rPr lang="en-US" smtClean="0"/>
              <a:pPr/>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6853B-F028-4BEC-9B5E-3C5ED5A75473}" type="slidenum">
              <a:rPr lang="en-US" smtClean="0"/>
              <a:pPr/>
              <a:t>‹#›</a:t>
            </a:fld>
            <a:endParaRPr lang="en-US"/>
          </a:p>
        </p:txBody>
      </p:sp>
    </p:spTree>
    <p:extLst>
      <p:ext uri="{BB962C8B-B14F-4D97-AF65-F5344CB8AC3E}">
        <p14:creationId xmlns:p14="http://schemas.microsoft.com/office/powerpoint/2010/main" xmlns="" val="8123463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33C1DE-2D6D-4F3A-8149-5282544CFF8A}" type="datetimeFigureOut">
              <a:rPr lang="en-US" smtClean="0"/>
              <a:pPr/>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6853B-F028-4BEC-9B5E-3C5ED5A75473}" type="slidenum">
              <a:rPr lang="en-US" smtClean="0"/>
              <a:pPr/>
              <a:t>‹#›</a:t>
            </a:fld>
            <a:endParaRPr lang="en-US"/>
          </a:p>
        </p:txBody>
      </p:sp>
    </p:spTree>
    <p:extLst>
      <p:ext uri="{BB962C8B-B14F-4D97-AF65-F5344CB8AC3E}">
        <p14:creationId xmlns:p14="http://schemas.microsoft.com/office/powerpoint/2010/main" xmlns="" val="13661310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33C1DE-2D6D-4F3A-8149-5282544CFF8A}" type="datetimeFigureOut">
              <a:rPr lang="en-US" smtClean="0"/>
              <a:pPr/>
              <a:t>4/9/2015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C6853B-F028-4BEC-9B5E-3C5ED5A75473}" type="slidenum">
              <a:rPr lang="en-US" smtClean="0"/>
              <a:pPr/>
              <a:t>‹#›</a:t>
            </a:fld>
            <a:endParaRPr lang="en-US"/>
          </a:p>
        </p:txBody>
      </p:sp>
    </p:spTree>
    <p:extLst>
      <p:ext uri="{BB962C8B-B14F-4D97-AF65-F5344CB8AC3E}">
        <p14:creationId xmlns:p14="http://schemas.microsoft.com/office/powerpoint/2010/main" xmlns="" val="42393447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33C1DE-2D6D-4F3A-8149-5282544CFF8A}" type="datetimeFigureOut">
              <a:rPr lang="en-US" smtClean="0"/>
              <a:pPr/>
              <a:t>4/9/2015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C6853B-F028-4BEC-9B5E-3C5ED5A75473}" type="slidenum">
              <a:rPr lang="en-US" smtClean="0"/>
              <a:pPr/>
              <a:t>‹#›</a:t>
            </a:fld>
            <a:endParaRPr lang="en-US"/>
          </a:p>
        </p:txBody>
      </p:sp>
    </p:spTree>
    <p:extLst>
      <p:ext uri="{BB962C8B-B14F-4D97-AF65-F5344CB8AC3E}">
        <p14:creationId xmlns:p14="http://schemas.microsoft.com/office/powerpoint/2010/main" xmlns="" val="3975457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90726" y="704088"/>
            <a:ext cx="7496074" cy="896112"/>
          </a:xfrm>
          <a:prstGeom prst="rect">
            <a:avLst/>
          </a:prstGeom>
        </p:spPr>
        <p:txBody>
          <a:bodyPr/>
          <a:lstStyle>
            <a:lvl1pPr>
              <a:defRPr sz="4800">
                <a:solidFill>
                  <a:schemeClr val="accent1">
                    <a:lumMod val="75000"/>
                  </a:schemeClr>
                </a:solidFill>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838200" y="1935480"/>
            <a:ext cx="7848600" cy="4389120"/>
          </a:xfrm>
          <a:prstGeom prst="rect">
            <a:avLst/>
          </a:prstGeom>
        </p:spPr>
        <p:txBody>
          <a:bodyPr>
            <a:normAutofit/>
          </a:bodyPr>
          <a:lstStyle>
            <a:lvl1pPr>
              <a:buClr>
                <a:schemeClr val="accent1">
                  <a:lumMod val="75000"/>
                </a:schemeClr>
              </a:buClr>
              <a:defRPr sz="3200">
                <a:solidFill>
                  <a:srgbClr val="062A4A"/>
                </a:solidFill>
                <a:latin typeface="+mj-lt"/>
              </a:defRPr>
            </a:lvl1pPr>
            <a:lvl2pPr>
              <a:buClr>
                <a:schemeClr val="accent1">
                  <a:lumMod val="75000"/>
                </a:schemeClr>
              </a:buClr>
              <a:defRPr sz="3200">
                <a:solidFill>
                  <a:srgbClr val="062A4A"/>
                </a:solidFill>
                <a:latin typeface="+mj-lt"/>
              </a:defRPr>
            </a:lvl2pPr>
            <a:lvl3pPr>
              <a:buClr>
                <a:schemeClr val="accent1">
                  <a:lumMod val="75000"/>
                </a:schemeClr>
              </a:buClr>
              <a:defRPr sz="2800">
                <a:solidFill>
                  <a:srgbClr val="062A4A"/>
                </a:solidFill>
                <a:latin typeface="+mj-lt"/>
              </a:defRPr>
            </a:lvl3pPr>
            <a:lvl4pPr>
              <a:buClr>
                <a:schemeClr val="accent1">
                  <a:lumMod val="75000"/>
                </a:schemeClr>
              </a:buClr>
              <a:defRPr sz="2800">
                <a:solidFill>
                  <a:srgbClr val="062A4A"/>
                </a:solidFill>
                <a:latin typeface="+mj-lt"/>
              </a:defRPr>
            </a:lvl4pPr>
            <a:lvl5pPr>
              <a:buClr>
                <a:schemeClr val="accent1">
                  <a:lumMod val="75000"/>
                </a:schemeClr>
              </a:buClr>
              <a:defRPr sz="2800">
                <a:solidFill>
                  <a:srgbClr val="062A4A"/>
                </a:solidFill>
                <a:latin typeface="+mj-lt"/>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2400" y="304800"/>
            <a:ext cx="885926" cy="884726"/>
          </a:xfrm>
          <a:prstGeom prst="rect">
            <a:avLst/>
          </a:prstGeom>
        </p:spPr>
      </p:pic>
      <p:sp>
        <p:nvSpPr>
          <p:cNvPr id="4" name="Action Button: Back or Previous 3">
            <a:hlinkClick r:id="" action="ppaction://hlinkshowjump?jump=previousslide" highlightClick="1"/>
          </p:cNvPr>
          <p:cNvSpPr/>
          <p:nvPr userDrawn="1"/>
        </p:nvSpPr>
        <p:spPr>
          <a:xfrm>
            <a:off x="8153400" y="6478433"/>
            <a:ext cx="304800" cy="23774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04528240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33C1DE-2D6D-4F3A-8149-5282544CFF8A}" type="datetimeFigureOut">
              <a:rPr lang="en-US" smtClean="0"/>
              <a:pPr/>
              <a:t>4/9/2015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C6853B-F028-4BEC-9B5E-3C5ED5A75473}" type="slidenum">
              <a:rPr lang="en-US" smtClean="0"/>
              <a:pPr/>
              <a:t>‹#›</a:t>
            </a:fld>
            <a:endParaRPr lang="en-US"/>
          </a:p>
        </p:txBody>
      </p:sp>
    </p:spTree>
    <p:extLst>
      <p:ext uri="{BB962C8B-B14F-4D97-AF65-F5344CB8AC3E}">
        <p14:creationId xmlns:p14="http://schemas.microsoft.com/office/powerpoint/2010/main" xmlns="" val="6074683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33C1DE-2D6D-4F3A-8149-5282544CFF8A}" type="datetimeFigureOut">
              <a:rPr lang="en-US" smtClean="0"/>
              <a:pPr/>
              <a:t>4/9/2015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C6853B-F028-4BEC-9B5E-3C5ED5A75473}" type="slidenum">
              <a:rPr lang="en-US" smtClean="0"/>
              <a:pPr/>
              <a:t>‹#›</a:t>
            </a:fld>
            <a:endParaRPr lang="en-US"/>
          </a:p>
        </p:txBody>
      </p:sp>
    </p:spTree>
    <p:extLst>
      <p:ext uri="{BB962C8B-B14F-4D97-AF65-F5344CB8AC3E}">
        <p14:creationId xmlns:p14="http://schemas.microsoft.com/office/powerpoint/2010/main" xmlns="" val="26201814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33C1DE-2D6D-4F3A-8149-5282544CFF8A}" type="datetimeFigureOut">
              <a:rPr lang="en-US" smtClean="0"/>
              <a:pPr/>
              <a:t>4/9/2015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C6853B-F028-4BEC-9B5E-3C5ED5A75473}" type="slidenum">
              <a:rPr lang="en-US" smtClean="0"/>
              <a:pPr/>
              <a:t>‹#›</a:t>
            </a:fld>
            <a:endParaRPr lang="en-US"/>
          </a:p>
        </p:txBody>
      </p:sp>
    </p:spTree>
    <p:extLst>
      <p:ext uri="{BB962C8B-B14F-4D97-AF65-F5344CB8AC3E}">
        <p14:creationId xmlns:p14="http://schemas.microsoft.com/office/powerpoint/2010/main" xmlns="" val="17156391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33C1DE-2D6D-4F3A-8149-5282544CFF8A}" type="datetimeFigureOut">
              <a:rPr lang="en-US" smtClean="0"/>
              <a:pPr/>
              <a:t>4/9/2015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C6853B-F028-4BEC-9B5E-3C5ED5A75473}" type="slidenum">
              <a:rPr lang="en-US" smtClean="0"/>
              <a:pPr/>
              <a:t>‹#›</a:t>
            </a:fld>
            <a:endParaRPr lang="en-US"/>
          </a:p>
        </p:txBody>
      </p:sp>
    </p:spTree>
    <p:extLst>
      <p:ext uri="{BB962C8B-B14F-4D97-AF65-F5344CB8AC3E}">
        <p14:creationId xmlns:p14="http://schemas.microsoft.com/office/powerpoint/2010/main" xmlns="" val="26114845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3C1DE-2D6D-4F3A-8149-5282544CFF8A}" type="datetimeFigureOut">
              <a:rPr lang="en-US" smtClean="0"/>
              <a:pPr/>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6853B-F028-4BEC-9B5E-3C5ED5A75473}" type="slidenum">
              <a:rPr lang="en-US" smtClean="0"/>
              <a:pPr/>
              <a:t>‹#›</a:t>
            </a:fld>
            <a:endParaRPr lang="en-US"/>
          </a:p>
        </p:txBody>
      </p:sp>
    </p:spTree>
    <p:extLst>
      <p:ext uri="{BB962C8B-B14F-4D97-AF65-F5344CB8AC3E}">
        <p14:creationId xmlns:p14="http://schemas.microsoft.com/office/powerpoint/2010/main" xmlns="" val="26718342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3C1DE-2D6D-4F3A-8149-5282544CFF8A}" type="datetimeFigureOut">
              <a:rPr lang="en-US" smtClean="0"/>
              <a:pPr/>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6853B-F028-4BEC-9B5E-3C5ED5A75473}" type="slidenum">
              <a:rPr lang="en-US" smtClean="0"/>
              <a:pPr/>
              <a:t>‹#›</a:t>
            </a:fld>
            <a:endParaRPr lang="en-US"/>
          </a:p>
        </p:txBody>
      </p:sp>
    </p:spTree>
    <p:extLst>
      <p:ext uri="{BB962C8B-B14F-4D97-AF65-F5344CB8AC3E}">
        <p14:creationId xmlns:p14="http://schemas.microsoft.com/office/powerpoint/2010/main" xmlns="" val="10843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prstGeom prst="rect">
            <a:avLst/>
          </a:prstGeo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a:prstGeom prst="rect">
            <a:avLst/>
          </a:prstGeo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1DE98E46-9EF5-48BE-B7A8-22E55D1843B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2400" y="304800"/>
            <a:ext cx="885926" cy="884726"/>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tIns="45720" anchor="b"/>
          <a:lstStyle>
            <a:lvl1pPr>
              <a:defRPr>
                <a:solidFill>
                  <a:schemeClr val="accent1">
                    <a:lumMod val="75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a:prstGeom prst="rect">
            <a:avLst/>
          </a:prstGeom>
        </p:spPr>
        <p:txBody>
          <a:bodyPr lIns="45720" tIns="0" rIns="45720" bIns="0" anchor="ctr">
            <a:noAutofit/>
          </a:bodyPr>
          <a:lstStyle>
            <a:lvl1pPr marL="0" indent="0">
              <a:buNone/>
              <a:defRPr sz="2400" b="1" cap="none" baseline="0">
                <a:solidFill>
                  <a:schemeClr val="accent1">
                    <a:lumMod val="75000"/>
                  </a:schemeClr>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645025" y="1859757"/>
            <a:ext cx="4041775" cy="654843"/>
          </a:xfrm>
          <a:prstGeom prst="rect">
            <a:avLst/>
          </a:prstGeom>
        </p:spPr>
        <p:txBody>
          <a:bodyPr lIns="45720" tIns="0" rIns="45720" bIns="0" anchor="ctr"/>
          <a:lstStyle>
            <a:lvl1pPr marL="0" indent="0">
              <a:buNone/>
              <a:defRPr sz="2400" b="1" cap="none" baseline="0">
                <a:solidFill>
                  <a:schemeClr val="accent1">
                    <a:lumMod val="75000"/>
                  </a:schemeClr>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a:prstGeom prst="rect">
            <a:avLst/>
          </a:prstGeom>
        </p:spPr>
        <p:txBody>
          <a:bodyPr tIns="0"/>
          <a:lstStyle>
            <a:lvl1pPr>
              <a:buClr>
                <a:schemeClr val="accent1">
                  <a:lumMod val="75000"/>
                </a:schemeClr>
              </a:buClr>
              <a:defRPr sz="2200"/>
            </a:lvl1pPr>
            <a:lvl2pPr>
              <a:buClr>
                <a:schemeClr val="accent1">
                  <a:lumMod val="75000"/>
                </a:schemeClr>
              </a:buClr>
              <a:defRPr sz="2000"/>
            </a:lvl2pPr>
            <a:lvl3pPr>
              <a:buClr>
                <a:schemeClr val="accent1">
                  <a:lumMod val="75000"/>
                </a:schemeClr>
              </a:buClr>
              <a:defRPr sz="1800"/>
            </a:lvl3pPr>
            <a:lvl4pPr>
              <a:buClr>
                <a:schemeClr val="accent1">
                  <a:lumMod val="75000"/>
                </a:schemeClr>
              </a:buClr>
              <a:defRPr sz="1600"/>
            </a:lvl4pPr>
            <a:lvl5pPr>
              <a:buClr>
                <a:schemeClr val="accent1">
                  <a:lumMod val="75000"/>
                </a:schemeClr>
              </a:buCl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a:prstGeom prst="rect">
            <a:avLst/>
          </a:prstGeom>
        </p:spPr>
        <p:txBody>
          <a:bodyPr tIns="0"/>
          <a:lstStyle>
            <a:lvl1pPr>
              <a:buClr>
                <a:schemeClr val="accent1">
                  <a:lumMod val="75000"/>
                </a:schemeClr>
              </a:buClr>
              <a:defRPr sz="2200"/>
            </a:lvl1pPr>
            <a:lvl2pPr>
              <a:buClr>
                <a:schemeClr val="accent1">
                  <a:lumMod val="75000"/>
                </a:schemeClr>
              </a:buClr>
              <a:defRPr sz="2000"/>
            </a:lvl2pPr>
            <a:lvl3pPr>
              <a:buClr>
                <a:schemeClr val="accent1">
                  <a:lumMod val="75000"/>
                </a:schemeClr>
              </a:buClr>
              <a:defRPr sz="1800"/>
            </a:lvl3pPr>
            <a:lvl4pPr>
              <a:buClr>
                <a:schemeClr val="accent1">
                  <a:lumMod val="75000"/>
                </a:schemeClr>
              </a:buClr>
              <a:defRPr sz="1600"/>
            </a:lvl4pPr>
            <a:lvl5pPr>
              <a:buClr>
                <a:schemeClr val="accent1">
                  <a:lumMod val="75000"/>
                </a:schemeClr>
              </a:buCl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Slide Number Placeholder 8"/>
          <p:cNvSpPr>
            <a:spLocks noGrp="1"/>
          </p:cNvSpPr>
          <p:nvPr>
            <p:ph type="sldNum" sz="quarter" idx="12"/>
          </p:nvPr>
        </p:nvSpPr>
        <p:spPr>
          <a:xfrm>
            <a:off x="7924800" y="6356350"/>
            <a:ext cx="762000" cy="365125"/>
          </a:xfrm>
          <a:prstGeom prst="rect">
            <a:avLst/>
          </a:prstGeom>
        </p:spPr>
        <p:txBody>
          <a:bodyPr/>
          <a:lstStyle>
            <a:lvl1pPr>
              <a:defRPr sz="2000" b="1">
                <a:solidFill>
                  <a:schemeClr val="accent1">
                    <a:lumMod val="75000"/>
                  </a:schemeClr>
                </a:solidFill>
              </a:defRPr>
            </a:lvl1pPr>
          </a:lstStyle>
          <a:p>
            <a:fld id="{1DE98E46-9EF5-48BE-B7A8-22E55D1843BB}"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2400" y="304800"/>
            <a:ext cx="885926" cy="884726"/>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a:prstGeom prst="rect">
            <a:avLst/>
          </a:prstGeo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accent1">
                    <a:lumMod val="75000"/>
                  </a:schemeClr>
                </a:solidFill>
                <a:effectLst/>
                <a:latin typeface="+mj-lt"/>
                <a:ea typeface="+mj-ea"/>
                <a:cs typeface="+mj-cs"/>
              </a:defRPr>
            </a:lvl1p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a:xfrm>
            <a:off x="7924800" y="6356350"/>
            <a:ext cx="762000" cy="365125"/>
          </a:xfrm>
          <a:prstGeom prst="rect">
            <a:avLst/>
          </a:prstGeom>
        </p:spPr>
        <p:txBody>
          <a:bodyPr/>
          <a:lstStyle>
            <a:lvl1pPr>
              <a:defRPr sz="2000" b="1">
                <a:solidFill>
                  <a:schemeClr val="accent1">
                    <a:lumMod val="75000"/>
                  </a:schemeClr>
                </a:solidFill>
              </a:defRPr>
            </a:lvl1pPr>
          </a:lstStyle>
          <a:p>
            <a:fld id="{1DE98E46-9EF5-48BE-B7A8-22E55D1843BB}"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2400" y="304800"/>
            <a:ext cx="885926" cy="884726"/>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924800" y="6356350"/>
            <a:ext cx="762000" cy="365125"/>
          </a:xfrm>
          <a:prstGeom prst="rect">
            <a:avLst/>
          </a:prstGeom>
        </p:spPr>
        <p:txBody>
          <a:bodyPr/>
          <a:lstStyle>
            <a:lvl1pPr>
              <a:defRPr sz="1800"/>
            </a:lvl1pPr>
          </a:lstStyle>
          <a:p>
            <a:fld id="{1DE98E46-9EF5-48BE-B7A8-22E55D1843BB}" type="slidenum">
              <a:rPr lang="en-US" smtClean="0"/>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2400" y="304800"/>
            <a:ext cx="885926" cy="884726"/>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2400" y="304800"/>
            <a:ext cx="885926" cy="884726"/>
          </a:xfrm>
          <a:prstGeom prst="rect">
            <a:avLst/>
          </a:prstGeom>
        </p:spPr>
      </p:pic>
    </p:spTree>
    <p:extLst>
      <p:ext uri="{BB962C8B-B14F-4D97-AF65-F5344CB8AC3E}">
        <p14:creationId xmlns:p14="http://schemas.microsoft.com/office/powerpoint/2010/main" xmlns="" val="366530683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1">
                  <a:lumMod val="50000"/>
                </a:schemeClr>
              </a:gs>
              <a:gs pos="68000">
                <a:schemeClr val="bg1"/>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flip="none" rotWithShape="1">
            <a:gsLst>
              <a:gs pos="0">
                <a:schemeClr val="bg1"/>
              </a:gs>
              <a:gs pos="97000">
                <a:schemeClr val="accent1">
                  <a:lumMod val="7500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grpSp>
      <p:sp>
        <p:nvSpPr>
          <p:cNvPr id="3" name="Title Placeholder 2"/>
          <p:cNvSpPr>
            <a:spLocks noGrp="1"/>
          </p:cNvSpPr>
          <p:nvPr>
            <p:ph type="title"/>
          </p:nvPr>
        </p:nvSpPr>
        <p:spPr>
          <a:xfrm>
            <a:off x="1371599" y="568599"/>
            <a:ext cx="7543801" cy="95540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914400" y="1905000"/>
            <a:ext cx="7772400" cy="4221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Action Button: Forward or Next 13">
            <a:hlinkClick r:id="" action="ppaction://hlinkshowjump?jump=nextslide" highlightClick="1"/>
          </p:cNvPr>
          <p:cNvSpPr/>
          <p:nvPr userDrawn="1"/>
        </p:nvSpPr>
        <p:spPr>
          <a:xfrm>
            <a:off x="8686800" y="6477000"/>
            <a:ext cx="304800" cy="2391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18"/>
          <p:cNvSpPr txBox="1">
            <a:spLocks/>
          </p:cNvSpPr>
          <p:nvPr userDrawn="1"/>
        </p:nvSpPr>
        <p:spPr>
          <a:xfrm>
            <a:off x="31668" y="6492538"/>
            <a:ext cx="2133600" cy="251559"/>
          </a:xfrm>
          <a:prstGeom prst="rect">
            <a:avLst/>
          </a:prstGeom>
        </p:spPr>
        <p:txBody>
          <a:bodyPr vert="horz" lIns="0" tIns="0" rIns="0" bIns="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solidFill>
                  <a:srgbClr val="0070C0"/>
                </a:solidFill>
                <a:latin typeface="Arial" panose="020B0604020202020204" pitchFamily="34" charset="0"/>
                <a:cs typeface="Arial" panose="020B0604020202020204" pitchFamily="34" charset="0"/>
              </a:rPr>
              <a:t>Reviewed, DIR-T USCGAUX</a:t>
            </a:r>
            <a:endParaRPr lang="en-US" sz="1200" dirty="0">
              <a:solidFill>
                <a:srgbClr val="0070C0"/>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97" r:id="rId3"/>
    <p:sldLayoutId id="2147483663" r:id="rId4"/>
    <p:sldLayoutId id="2147483664" r:id="rId5"/>
    <p:sldLayoutId id="2147483665" r:id="rId6"/>
    <p:sldLayoutId id="2147483666" r:id="rId7"/>
    <p:sldLayoutId id="2147483667" r:id="rId8"/>
    <p:sldLayoutId id="2147483698" r:id="rId9"/>
    <p:sldLayoutId id="2147483668" r:id="rId10"/>
    <p:sldLayoutId id="2147483669" r:id="rId11"/>
    <p:sldLayoutId id="2147483670" r:id="rId12"/>
    <p:sldLayoutId id="2147483671" r:id="rId13"/>
  </p:sldLayoutIdLst>
  <p:timing>
    <p:tnLst>
      <p:par>
        <p:cTn id="1" dur="indefinite" restart="never" nodeType="tmRoot"/>
      </p:par>
    </p:tnLst>
  </p:timing>
  <p:hf hdr="0" dt="0"/>
  <p:txStyles>
    <p:titleStyle>
      <a:lvl1pPr algn="l" rtl="0" eaLnBrk="1" latinLnBrk="0" hangingPunct="1">
        <a:spcBef>
          <a:spcPct val="0"/>
        </a:spcBef>
        <a:buNone/>
        <a:defRPr kumimoji="0" sz="4800" b="0" kern="1200">
          <a:ln>
            <a:noFill/>
          </a:ln>
          <a:solidFill>
            <a:srgbClr val="00658E"/>
          </a:solidFill>
          <a:effectLst/>
          <a:latin typeface="+mj-lt"/>
          <a:ea typeface="+mj-ea"/>
          <a:cs typeface="+mj-cs"/>
        </a:defRPr>
      </a:lvl1pPr>
    </p:titleStyle>
    <p:bodyStyle>
      <a:lvl1pPr marL="274320" indent="-274320" algn="l" rtl="0" eaLnBrk="1" latinLnBrk="0" hangingPunct="1">
        <a:spcBef>
          <a:spcPct val="20000"/>
        </a:spcBef>
        <a:buClr>
          <a:srgbClr val="00658E"/>
        </a:buClr>
        <a:buSzPct val="95000"/>
        <a:buFont typeface="Wingdings 2"/>
        <a:buChar char=""/>
        <a:defRPr kumimoji="0" sz="3200" kern="1200">
          <a:solidFill>
            <a:schemeClr val="tx1"/>
          </a:solidFill>
          <a:latin typeface="+mj-lt"/>
          <a:ea typeface="+mn-ea"/>
          <a:cs typeface="+mn-cs"/>
        </a:defRPr>
      </a:lvl1pPr>
      <a:lvl2pPr marL="640080" indent="-246888" algn="l" rtl="0" eaLnBrk="1" latinLnBrk="0" hangingPunct="1">
        <a:spcBef>
          <a:spcPct val="20000"/>
        </a:spcBef>
        <a:buClr>
          <a:srgbClr val="00658E"/>
        </a:buClr>
        <a:buSzPct val="85000"/>
        <a:buFont typeface="Wingdings 2"/>
        <a:buChar char=""/>
        <a:defRPr kumimoji="0" sz="3200" kern="1200">
          <a:solidFill>
            <a:schemeClr val="tx1"/>
          </a:solidFill>
          <a:latin typeface="+mj-lt"/>
          <a:ea typeface="+mn-ea"/>
          <a:cs typeface="+mn-cs"/>
        </a:defRPr>
      </a:lvl2pPr>
      <a:lvl3pPr marL="914400" indent="-246888" algn="l" rtl="0" eaLnBrk="1" latinLnBrk="0" hangingPunct="1">
        <a:spcBef>
          <a:spcPct val="20000"/>
        </a:spcBef>
        <a:buClr>
          <a:srgbClr val="00658E"/>
        </a:buClr>
        <a:buSzPct val="70000"/>
        <a:buFont typeface="Wingdings 2"/>
        <a:buChar char=""/>
        <a:defRPr kumimoji="0" sz="2800" kern="1200">
          <a:solidFill>
            <a:schemeClr val="tx1"/>
          </a:solidFill>
          <a:latin typeface="+mj-lt"/>
          <a:ea typeface="+mn-ea"/>
          <a:cs typeface="+mn-cs"/>
        </a:defRPr>
      </a:lvl3pPr>
      <a:lvl4pPr marL="1188720" indent="-210312" algn="l" rtl="0" eaLnBrk="1" latinLnBrk="0" hangingPunct="1">
        <a:spcBef>
          <a:spcPct val="20000"/>
        </a:spcBef>
        <a:buClr>
          <a:srgbClr val="00658E"/>
        </a:buClr>
        <a:buSzPct val="65000"/>
        <a:buFont typeface="Wingdings 2"/>
        <a:buChar char=""/>
        <a:defRPr kumimoji="0" sz="2800" kern="1200">
          <a:solidFill>
            <a:schemeClr val="tx1"/>
          </a:solidFill>
          <a:latin typeface="+mj-lt"/>
          <a:ea typeface="+mn-ea"/>
          <a:cs typeface="+mn-cs"/>
        </a:defRPr>
      </a:lvl4pPr>
      <a:lvl5pPr marL="1463040" indent="-210312" algn="l" rtl="0" eaLnBrk="1" latinLnBrk="0" hangingPunct="1">
        <a:spcBef>
          <a:spcPct val="20000"/>
        </a:spcBef>
        <a:buClr>
          <a:srgbClr val="00658E"/>
        </a:buClr>
        <a:buSzPct val="65000"/>
        <a:buFont typeface="Wingdings 2"/>
        <a:buChar char=""/>
        <a:defRPr kumimoji="0" sz="28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4003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smtClean="0">
              <a:solidFill>
                <a:srgbClr val="04617B">
                  <a:shade val="90000"/>
                </a:srgbClr>
              </a:solidFill>
              <a:latin typeface="Constantia"/>
            </a:endParaRPr>
          </a:p>
          <a:p>
            <a:pPr>
              <a:defRPr/>
            </a:pPr>
            <a:r>
              <a:rPr lang="en-US" dirty="0" smtClean="0">
                <a:solidFill>
                  <a:srgbClr val="04617B">
                    <a:shade val="90000"/>
                  </a:srgbClr>
                </a:solidFill>
                <a:latin typeface="Constantia"/>
              </a:rPr>
              <a:t>USCG AUX Training Directorate</a:t>
            </a:r>
          </a:p>
          <a:p>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rgbClr val="00658E"/>
                </a:solidFill>
              </a:defRPr>
            </a:lvl1pPr>
          </a:lstStyle>
          <a:p>
            <a:r>
              <a:rPr lang="en-US" b="1" dirty="0" smtClean="0"/>
              <a:t>Back</a:t>
            </a:r>
            <a:r>
              <a:rPr lang="en-US" dirty="0" smtClean="0"/>
              <a:t> | </a:t>
            </a:r>
            <a:r>
              <a:rPr lang="en-US" b="1" dirty="0" smtClean="0"/>
              <a:t>Main Menu</a:t>
            </a:r>
            <a:r>
              <a:rPr lang="en-US" dirty="0" smtClean="0"/>
              <a:t> | </a:t>
            </a:r>
            <a:r>
              <a:rPr lang="en-US" b="1" dirty="0" smtClean="0"/>
              <a:t>Next</a:t>
            </a:r>
            <a:endParaRPr lang="en-US" b="1" dirty="0"/>
          </a:p>
        </p:txBody>
      </p:sp>
    </p:spTree>
    <p:extLst>
      <p:ext uri="{BB962C8B-B14F-4D97-AF65-F5344CB8AC3E}">
        <p14:creationId xmlns:p14="http://schemas.microsoft.com/office/powerpoint/2010/main" xmlns="" val="315809839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33C1DE-2D6D-4F3A-8149-5282544CFF8A}" type="datetimeFigureOut">
              <a:rPr lang="en-US" smtClean="0"/>
              <a:pPr/>
              <a:t>4/9/2015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6853B-F028-4BEC-9B5E-3C5ED5A75473}" type="slidenum">
              <a:rPr lang="en-US" smtClean="0"/>
              <a:pPr/>
              <a:t>‹#›</a:t>
            </a:fld>
            <a:endParaRPr lang="en-US"/>
          </a:p>
        </p:txBody>
      </p:sp>
    </p:spTree>
    <p:extLst>
      <p:ext uri="{BB962C8B-B14F-4D97-AF65-F5344CB8AC3E}">
        <p14:creationId xmlns:p14="http://schemas.microsoft.com/office/powerpoint/2010/main" xmlns="" val="383396983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6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46.xml"/><Relationship Id="rId4" Type="http://schemas.openxmlformats.org/officeDocument/2006/relationships/slide" Target="slide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sapr_article_recognize.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sapr_article_recognize.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8.xml.rels><?xml version="1.0" encoding="UTF-8" standalone="yes"?>
<Relationships xmlns="http://schemas.openxmlformats.org/package/2006/relationships"><Relationship Id="rId3" Type="http://schemas.openxmlformats.org/officeDocument/2006/relationships/hyperlink" Target="Preventing%20Sexual%20Assault.pdf"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59.xml.rels><?xml version="1.0" encoding="UTF-8" standalone="yes"?>
<Relationships xmlns="http://schemas.openxmlformats.org/package/2006/relationships"><Relationship Id="rId3" Type="http://schemas.openxmlformats.org/officeDocument/2006/relationships/hyperlink" Target="Responding%20as%20a%20Sexual%20Assault%20Victim.pdf"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65.xml.rels><?xml version="1.0" encoding="UTF-8" standalone="yes"?>
<Relationships xmlns="http://schemas.openxmlformats.org/package/2006/relationships"><Relationship Id="rId3" Type="http://schemas.openxmlformats.org/officeDocument/2006/relationships/hyperlink" Target="Helping%20Victims%20of%20Sexual%20Assault.pdf"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sapr_poster_tips.pdf" TargetMode="External"/><Relationship Id="rId2" Type="http://schemas.openxmlformats.org/officeDocument/2006/relationships/notesSlide" Target="../notesSlides/notesSlide73.xml"/><Relationship Id="rId1" Type="http://schemas.openxmlformats.org/officeDocument/2006/relationships/slideLayout" Target="../slideLayouts/slideLayout7.xml"/><Relationship Id="rId6" Type="http://schemas.openxmlformats.org/officeDocument/2006/relationships/hyperlink" Target="sapr_jobaid_sareport.pdf" TargetMode="External"/><Relationship Id="rId5" Type="http://schemas.openxmlformats.org/officeDocument/2006/relationships/hyperlink" Target="sapr_poster_abcs.pdf" TargetMode="External"/><Relationship Id="rId4" Type="http://schemas.openxmlformats.org/officeDocument/2006/relationships/hyperlink" Target="sapr_poster_consent.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7516" y="1897797"/>
            <a:ext cx="7851648" cy="1754326"/>
          </a:xfr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dirty="0" smtClean="0"/>
              <a:t>Sexual </a:t>
            </a:r>
            <a:r>
              <a:rPr lang="en-US" sz="5400" dirty="0"/>
              <a:t>Assault Prevention and Response </a:t>
            </a:r>
            <a:r>
              <a:rPr lang="en-US" sz="5400" b="0" dirty="0"/>
              <a:t>	</a:t>
            </a:r>
          </a:p>
        </p:txBody>
      </p:sp>
      <p:sp>
        <p:nvSpPr>
          <p:cNvPr id="6" name="Subtitle 5"/>
          <p:cNvSpPr>
            <a:spLocks noGrp="1"/>
          </p:cNvSpPr>
          <p:nvPr>
            <p:ph type="subTitle" idx="1"/>
          </p:nvPr>
        </p:nvSpPr>
        <p:spPr>
          <a:xfrm>
            <a:off x="4419600" y="901720"/>
            <a:ext cx="4724400" cy="381000"/>
          </a:xfrm>
        </p:spPr>
        <p:txBody>
          <a:bodyPr>
            <a:noAutofit/>
          </a:bodyPr>
          <a:lstStyle/>
          <a:p>
            <a:pPr algn="ctr"/>
            <a:r>
              <a:rPr lang="en-US" sz="1800" dirty="0" smtClean="0"/>
              <a:t> Mandated Training Series</a:t>
            </a:r>
            <a:endParaRPr lang="en-US" sz="1800" dirty="0"/>
          </a:p>
        </p:txBody>
      </p:sp>
      <p:sp>
        <p:nvSpPr>
          <p:cNvPr id="4" name="Subtitle 5"/>
          <p:cNvSpPr txBox="1">
            <a:spLocks/>
          </p:cNvSpPr>
          <p:nvPr/>
        </p:nvSpPr>
        <p:spPr>
          <a:xfrm>
            <a:off x="5486400" y="4648200"/>
            <a:ext cx="2977896" cy="1752600"/>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b="1" i="1" kern="1200">
                <a:solidFill>
                  <a:schemeClr val="accent1">
                    <a:lumMod val="75000"/>
                  </a:schemeClr>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endParaRPr lang="en-US" sz="1800" dirty="0" smtClean="0"/>
          </a:p>
        </p:txBody>
      </p:sp>
    </p:spTree>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726" y="859469"/>
            <a:ext cx="7724674" cy="893131"/>
          </a:xfrm>
        </p:spPr>
        <p:txBody>
          <a:bodyPr>
            <a:noAutofit/>
          </a:bodyPr>
          <a:lstStyle/>
          <a:p>
            <a:r>
              <a:rPr lang="en-US" sz="3200" dirty="0" smtClean="0"/>
              <a:t/>
            </a:r>
            <a:br>
              <a:rPr lang="en-US" sz="3200" dirty="0" smtClean="0"/>
            </a:br>
            <a:r>
              <a:rPr lang="en-US" sz="3200" dirty="0" smtClean="0"/>
              <a:t/>
            </a:r>
            <a:br>
              <a:rPr lang="en-US" sz="3200" dirty="0" smtClean="0"/>
            </a:br>
            <a:r>
              <a:rPr lang="en-US" dirty="0">
                <a:solidFill>
                  <a:srgbClr val="0F6FC6">
                    <a:lumMod val="75000"/>
                  </a:srgbClr>
                </a:solidFill>
              </a:rPr>
              <a:t>Course sections </a:t>
            </a:r>
            <a:r>
              <a:rPr lang="en-US" sz="3200" dirty="0"/>
              <a:t>	</a:t>
            </a:r>
            <a:br>
              <a:rPr lang="en-US" sz="3200" dirty="0"/>
            </a:br>
            <a:r>
              <a:rPr lang="en-US" sz="3200" dirty="0"/>
              <a:t/>
            </a:r>
            <a:br>
              <a:rPr lang="en-US" sz="3200" dirty="0"/>
            </a:br>
            <a:r>
              <a:rPr lang="en-US" sz="3200" dirty="0"/>
              <a:t>	</a:t>
            </a:r>
          </a:p>
        </p:txBody>
      </p:sp>
      <p:sp>
        <p:nvSpPr>
          <p:cNvPr id="5" name="Rectangle 4"/>
          <p:cNvSpPr/>
          <p:nvPr/>
        </p:nvSpPr>
        <p:spPr>
          <a:xfrm>
            <a:off x="8634463" y="6324600"/>
            <a:ext cx="509537"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a:spLocks noGrp="1"/>
          </p:cNvSpPr>
          <p:nvPr>
            <p:ph idx="1"/>
          </p:nvPr>
        </p:nvSpPr>
        <p:spPr>
          <a:xfrm>
            <a:off x="838200" y="1935480"/>
            <a:ext cx="7848600" cy="4389120"/>
          </a:xfrm>
        </p:spPr>
        <p:txBody>
          <a:bodyPr/>
          <a:lstStyle/>
          <a:p>
            <a:r>
              <a:rPr lang="en-US" dirty="0" smtClean="0"/>
              <a:t>  </a:t>
            </a:r>
            <a:r>
              <a:rPr lang="en-US" dirty="0" smtClean="0">
                <a:hlinkClick r:id="rId3" action="ppaction://hlinksldjump"/>
              </a:rPr>
              <a:t>Introduction </a:t>
            </a:r>
            <a:endParaRPr lang="en-US" dirty="0" smtClean="0"/>
          </a:p>
          <a:p>
            <a:r>
              <a:rPr lang="en-US" dirty="0" smtClean="0"/>
              <a:t>  </a:t>
            </a:r>
            <a:r>
              <a:rPr lang="en-US" dirty="0" smtClean="0">
                <a:hlinkClick r:id="rId4" action="ppaction://hlinksldjump"/>
              </a:rPr>
              <a:t>Recognize: Where is the Line? </a:t>
            </a:r>
            <a:endParaRPr lang="en-US" dirty="0" smtClean="0"/>
          </a:p>
          <a:p>
            <a:r>
              <a:rPr lang="en-US" dirty="0" smtClean="0"/>
              <a:t>  </a:t>
            </a:r>
            <a:r>
              <a:rPr lang="en-US" dirty="0" smtClean="0">
                <a:hlinkClick r:id="rId5" action="ppaction://hlinksldjump"/>
              </a:rPr>
              <a:t>Prevent: How Do I Protect Myself? </a:t>
            </a:r>
            <a:endParaRPr lang="en-US" dirty="0" smtClean="0"/>
          </a:p>
          <a:p>
            <a:r>
              <a:rPr lang="en-US" dirty="0" smtClean="0"/>
              <a:t>  </a:t>
            </a:r>
            <a:r>
              <a:rPr lang="en-US" dirty="0" smtClean="0">
                <a:hlinkClick r:id="rId6" action="ppaction://hlinksldjump"/>
              </a:rPr>
              <a:t>Respond: What Do I Do Now? </a:t>
            </a:r>
            <a:endParaRPr lang="en-US" dirty="0" smtClean="0"/>
          </a:p>
          <a:p>
            <a:r>
              <a:rPr lang="en-US" dirty="0" smtClean="0"/>
              <a:t>  </a:t>
            </a:r>
            <a:r>
              <a:rPr lang="en-US" dirty="0" smtClean="0">
                <a:hlinkClick r:id="rId7" action="ppaction://hlinksldjump"/>
              </a:rPr>
              <a:t>Prevent &amp; Respond: How Do I Help Others?</a:t>
            </a:r>
            <a:endParaRPr lang="en-US" dirty="0"/>
          </a:p>
        </p:txBody>
      </p:sp>
    </p:spTree>
    <p:extLst>
      <p:ext uri="{BB962C8B-B14F-4D97-AF65-F5344CB8AC3E}">
        <p14:creationId xmlns:p14="http://schemas.microsoft.com/office/powerpoint/2010/main" xmlns="" val="2120063155"/>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0"/>
            <a:ext cx="7924800" cy="1143000"/>
          </a:xfrm>
        </p:spPr>
        <p:txBody>
          <a:bodyPr>
            <a:normAutofit fontScale="90000"/>
          </a:bodyPr>
          <a:lstStyle/>
          <a:p>
            <a:r>
              <a:rPr lang="en-US" sz="4000" b="1" dirty="0"/>
              <a:t>Introduction to </a:t>
            </a:r>
            <a:r>
              <a:rPr lang="en-US" sz="4000" b="1" dirty="0" smtClean="0"/>
              <a:t/>
            </a:r>
            <a:br>
              <a:rPr lang="en-US" sz="4000" b="1" dirty="0" smtClean="0"/>
            </a:br>
            <a:r>
              <a:rPr lang="en-US" sz="4000" b="1" dirty="0" smtClean="0"/>
              <a:t>Sexual </a:t>
            </a:r>
            <a:r>
              <a:rPr lang="en-US" sz="4000" b="1" dirty="0"/>
              <a:t>Assault Prevention and </a:t>
            </a:r>
            <a:r>
              <a:rPr lang="en-US" sz="4000" b="1" dirty="0" smtClean="0"/>
              <a:t>Response</a:t>
            </a:r>
            <a:endParaRPr lang="en-US" dirty="0"/>
          </a:p>
        </p:txBody>
      </p:sp>
      <p:sp>
        <p:nvSpPr>
          <p:cNvPr id="8" name="Content Placeholder 7"/>
          <p:cNvSpPr>
            <a:spLocks noGrp="1"/>
          </p:cNvSpPr>
          <p:nvPr>
            <p:ph sz="half" idx="1"/>
          </p:nvPr>
        </p:nvSpPr>
        <p:spPr>
          <a:xfrm>
            <a:off x="533400" y="2180436"/>
            <a:ext cx="4038600" cy="2848766"/>
          </a:xfrm>
        </p:spPr>
        <p:txBody>
          <a:bodyPr>
            <a:normAutofit fontScale="92500" lnSpcReduction="20000"/>
          </a:bodyPr>
          <a:lstStyle/>
          <a:p>
            <a:pPr marL="0" indent="0">
              <a:buNone/>
            </a:pPr>
            <a:r>
              <a:rPr lang="en-US" sz="2000" dirty="0">
                <a:solidFill>
                  <a:srgbClr val="00658E"/>
                </a:solidFill>
              </a:rPr>
              <a:t>Not all those you can save are at sea. Your fellow Coast Guard members and the civilians in your community may need your help</a:t>
            </a:r>
            <a:r>
              <a:rPr lang="en-US" sz="2000" dirty="0" smtClean="0">
                <a:solidFill>
                  <a:srgbClr val="00658E"/>
                </a:solidFill>
              </a:rPr>
              <a:t>.</a:t>
            </a:r>
          </a:p>
          <a:p>
            <a:pPr marL="0" indent="0">
              <a:buNone/>
            </a:pPr>
            <a:endParaRPr lang="en-US" sz="2000" dirty="0" smtClean="0">
              <a:solidFill>
                <a:srgbClr val="00658E"/>
              </a:solidFill>
            </a:endParaRPr>
          </a:p>
          <a:p>
            <a:pPr marL="0" indent="0">
              <a:buNone/>
            </a:pPr>
            <a:r>
              <a:rPr lang="en-US" sz="2000" dirty="0" smtClean="0">
                <a:solidFill>
                  <a:srgbClr val="00658E"/>
                </a:solidFill>
              </a:rPr>
              <a:t>Sexual </a:t>
            </a:r>
            <a:r>
              <a:rPr lang="en-US" sz="2000" dirty="0">
                <a:solidFill>
                  <a:srgbClr val="00658E"/>
                </a:solidFill>
              </a:rPr>
              <a:t>assault has a negative effect on our society, but in this course, you will learn about your roles and responsibilities in Recognizing, Preventing, and Responding to sexual assault so that you can be a Guardian</a:t>
            </a:r>
            <a:r>
              <a:rPr lang="en-US" sz="2000" dirty="0" smtClean="0">
                <a:solidFill>
                  <a:srgbClr val="00658E"/>
                </a:solidFill>
              </a:rPr>
              <a:t>.</a:t>
            </a:r>
            <a:endParaRPr lang="en-US" sz="2000" dirty="0">
              <a:solidFill>
                <a:srgbClr val="00658E"/>
              </a:solidFill>
            </a:endParaRPr>
          </a:p>
        </p:txBody>
      </p:sp>
      <p:sp>
        <p:nvSpPr>
          <p:cNvPr id="9" name="Content Placeholder 8"/>
          <p:cNvSpPr>
            <a:spLocks noGrp="1"/>
          </p:cNvSpPr>
          <p:nvPr>
            <p:ph sz="half" idx="2"/>
          </p:nvPr>
        </p:nvSpPr>
        <p:spPr>
          <a:xfrm>
            <a:off x="5105400" y="2386170"/>
            <a:ext cx="4038600" cy="2265475"/>
          </a:xfrm>
        </p:spPr>
        <p:txBody>
          <a:bodyPr>
            <a:normAutofit fontScale="92500" lnSpcReduction="20000"/>
          </a:bodyPr>
          <a:lstStyle/>
          <a:p>
            <a:r>
              <a:rPr lang="en-US" sz="1800" dirty="0" smtClean="0">
                <a:solidFill>
                  <a:srgbClr val="00658E"/>
                </a:solidFill>
                <a:latin typeface="Verdana" panose="020B0604030504040204" pitchFamily="34" charset="0"/>
              </a:rPr>
              <a:t>Recognize </a:t>
            </a:r>
            <a:r>
              <a:rPr lang="en-US" sz="1800" dirty="0">
                <a:solidFill>
                  <a:srgbClr val="00658E"/>
                </a:solidFill>
                <a:latin typeface="Verdana" panose="020B0604030504040204" pitchFamily="34" charset="0"/>
              </a:rPr>
              <a:t>sexual </a:t>
            </a:r>
            <a:r>
              <a:rPr lang="en-US" sz="1800" dirty="0" smtClean="0">
                <a:solidFill>
                  <a:srgbClr val="00658E"/>
                </a:solidFill>
                <a:latin typeface="Verdana" panose="020B0604030504040204" pitchFamily="34" charset="0"/>
              </a:rPr>
              <a:t>assault</a:t>
            </a:r>
            <a:endParaRPr lang="en-US" sz="1800" dirty="0">
              <a:solidFill>
                <a:srgbClr val="00658E"/>
              </a:solidFill>
              <a:latin typeface="Verdana" panose="020B0604030504040204" pitchFamily="34" charset="0"/>
            </a:endParaRPr>
          </a:p>
          <a:p>
            <a:endParaRPr lang="en-US" sz="1800" dirty="0">
              <a:solidFill>
                <a:srgbClr val="00658E"/>
              </a:solidFill>
              <a:latin typeface="Verdana" panose="020B0604030504040204" pitchFamily="34" charset="0"/>
            </a:endParaRPr>
          </a:p>
          <a:p>
            <a:r>
              <a:rPr lang="en-US" sz="1800" dirty="0" smtClean="0">
                <a:solidFill>
                  <a:srgbClr val="00658E"/>
                </a:solidFill>
                <a:latin typeface="Verdana" panose="020B0604030504040204" pitchFamily="34" charset="0"/>
              </a:rPr>
              <a:t>Prevent </a:t>
            </a:r>
            <a:r>
              <a:rPr lang="en-US" sz="1800" dirty="0">
                <a:solidFill>
                  <a:srgbClr val="00658E"/>
                </a:solidFill>
                <a:latin typeface="Verdana" panose="020B0604030504040204" pitchFamily="34" charset="0"/>
              </a:rPr>
              <a:t>sexual assault by minimizing risk to you and </a:t>
            </a:r>
            <a:r>
              <a:rPr lang="en-US" sz="1800" dirty="0" smtClean="0">
                <a:solidFill>
                  <a:srgbClr val="00658E"/>
                </a:solidFill>
                <a:latin typeface="Verdana" panose="020B0604030504040204" pitchFamily="34" charset="0"/>
              </a:rPr>
              <a:t>others</a:t>
            </a:r>
            <a:endParaRPr lang="en-US" sz="1800" dirty="0">
              <a:solidFill>
                <a:srgbClr val="00658E"/>
              </a:solidFill>
              <a:latin typeface="Verdana" panose="020B0604030504040204" pitchFamily="34" charset="0"/>
            </a:endParaRPr>
          </a:p>
          <a:p>
            <a:endParaRPr lang="en-US" sz="1800" dirty="0">
              <a:solidFill>
                <a:srgbClr val="00658E"/>
              </a:solidFill>
              <a:latin typeface="Verdana" panose="020B0604030504040204" pitchFamily="34" charset="0"/>
            </a:endParaRPr>
          </a:p>
          <a:p>
            <a:r>
              <a:rPr lang="en-US" sz="1800" dirty="0" smtClean="0">
                <a:solidFill>
                  <a:srgbClr val="00658E"/>
                </a:solidFill>
                <a:latin typeface="Verdana" panose="020B0604030504040204" pitchFamily="34" charset="0"/>
              </a:rPr>
              <a:t>Respond </a:t>
            </a:r>
            <a:r>
              <a:rPr lang="en-US" sz="1800" dirty="0">
                <a:solidFill>
                  <a:srgbClr val="00658E"/>
                </a:solidFill>
                <a:latin typeface="Verdana" panose="020B0604030504040204" pitchFamily="34" charset="0"/>
              </a:rPr>
              <a:t>to sexual assault whether you or others are the </a:t>
            </a:r>
            <a:r>
              <a:rPr lang="en-US" sz="1800" dirty="0" smtClean="0">
                <a:solidFill>
                  <a:srgbClr val="00658E"/>
                </a:solidFill>
                <a:latin typeface="Verdana" panose="020B0604030504040204" pitchFamily="34" charset="0"/>
              </a:rPr>
              <a:t>victim</a:t>
            </a:r>
            <a:endParaRPr lang="en-US" sz="1800" dirty="0">
              <a:solidFill>
                <a:srgbClr val="00658E"/>
              </a:solidFill>
              <a:latin typeface="Verdana" panose="020B0604030504040204" pitchFamily="34" charset="0"/>
            </a:endParaRPr>
          </a:p>
          <a:p>
            <a:pPr marL="0" indent="0">
              <a:buNone/>
            </a:pPr>
            <a:endParaRPr lang="en-US" sz="2800" dirty="0">
              <a:solidFill>
                <a:srgbClr val="000000"/>
              </a:solidFill>
              <a:latin typeface="Verdana" panose="020B0604030504040204" pitchFamily="34" charset="0"/>
            </a:endParaRPr>
          </a:p>
        </p:txBody>
      </p:sp>
      <p:sp>
        <p:nvSpPr>
          <p:cNvPr id="10" name="TextBox 9"/>
          <p:cNvSpPr txBox="1"/>
          <p:nvPr/>
        </p:nvSpPr>
        <p:spPr>
          <a:xfrm>
            <a:off x="533400" y="5202126"/>
            <a:ext cx="8382000" cy="830997"/>
          </a:xfrm>
          <a:prstGeom prst="rect">
            <a:avLst/>
          </a:prstGeom>
          <a:noFill/>
        </p:spPr>
        <p:txBody>
          <a:bodyPr wrap="square" rtlCol="0">
            <a:spAutoFit/>
          </a:bodyPr>
          <a:lstStyle/>
          <a:p>
            <a:r>
              <a:rPr lang="en-US" sz="1600" dirty="0">
                <a:solidFill>
                  <a:srgbClr val="00658E"/>
                </a:solidFill>
              </a:rPr>
              <a:t>This section presents a scenario in two parts that explains the effects of sexual assault. </a:t>
            </a:r>
            <a:r>
              <a:rPr lang="en-US" sz="1600" dirty="0" smtClean="0">
                <a:solidFill>
                  <a:srgbClr val="00658E"/>
                </a:solidFill>
              </a:rPr>
              <a:t>It </a:t>
            </a:r>
            <a:r>
              <a:rPr lang="en-US" sz="1600" dirty="0">
                <a:solidFill>
                  <a:srgbClr val="00658E"/>
                </a:solidFill>
              </a:rPr>
              <a:t>also includes a chart showing the possible consequences of sexual assault on victims</a:t>
            </a:r>
            <a:r>
              <a:rPr lang="en-US" sz="1600" dirty="0" smtClean="0">
                <a:solidFill>
                  <a:srgbClr val="00658E"/>
                </a:solidFill>
              </a:rPr>
              <a:t>, </a:t>
            </a:r>
            <a:r>
              <a:rPr lang="en-US" sz="1600" dirty="0">
                <a:solidFill>
                  <a:srgbClr val="00658E"/>
                </a:solidFill>
              </a:rPr>
              <a:t>secondary victims, and offenders.</a:t>
            </a:r>
          </a:p>
        </p:txBody>
      </p:sp>
    </p:spTree>
    <p:extLst>
      <p:ext uri="{BB962C8B-B14F-4D97-AF65-F5344CB8AC3E}">
        <p14:creationId xmlns:p14="http://schemas.microsoft.com/office/powerpoint/2010/main" xmlns="" val="1045259267"/>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1</a:t>
            </a:r>
          </a:p>
        </p:txBody>
      </p:sp>
      <p:pic>
        <p:nvPicPr>
          <p:cNvPr id="7" name="Picture 6"/>
          <p:cNvPicPr>
            <a:picLocks noChangeAspect="1"/>
          </p:cNvPicPr>
          <p:nvPr/>
        </p:nvPicPr>
        <p:blipFill>
          <a:blip r:embed="rId3" cstate="print"/>
          <a:stretch>
            <a:fillRect/>
          </a:stretch>
        </p:blipFill>
        <p:spPr>
          <a:xfrm>
            <a:off x="152399" y="1903730"/>
            <a:ext cx="8840273" cy="3616651"/>
          </a:xfrm>
          <a:prstGeom prst="rect">
            <a:avLst/>
          </a:prstGeom>
        </p:spPr>
      </p:pic>
      <p:sp>
        <p:nvSpPr>
          <p:cNvPr id="8" name="Footer Placeholder 4"/>
          <p:cNvSpPr txBox="1">
            <a:spLocks/>
          </p:cNvSpPr>
          <p:nvPr/>
        </p:nvSpPr>
        <p:spPr>
          <a:xfrm>
            <a:off x="3029486" y="6356350"/>
            <a:ext cx="3086100" cy="50165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65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latin typeface="Calibri" panose="020F0502020204030204"/>
                <a:hlinkClick r:id="rId4" action="ppaction://hlinksldjump"/>
              </a:rPr>
              <a:t>Return to Course Sections</a:t>
            </a:r>
            <a:endParaRPr lang="en-US" sz="1400" b="1" dirty="0">
              <a:latin typeface="Calibri" panose="020F0502020204030204"/>
            </a:endParaRPr>
          </a:p>
        </p:txBody>
      </p:sp>
    </p:spTree>
    <p:extLst>
      <p:ext uri="{BB962C8B-B14F-4D97-AF65-F5344CB8AC3E}">
        <p14:creationId xmlns:p14="http://schemas.microsoft.com/office/powerpoint/2010/main" xmlns="" val="1080037355"/>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1</a:t>
            </a:r>
          </a:p>
        </p:txBody>
      </p:sp>
      <p:sp>
        <p:nvSpPr>
          <p:cNvPr id="3" name="Content Placeholder 2"/>
          <p:cNvSpPr>
            <a:spLocks noGrp="1"/>
          </p:cNvSpPr>
          <p:nvPr>
            <p:ph idx="1"/>
          </p:nvPr>
        </p:nvSpPr>
        <p:spPr/>
        <p:txBody>
          <a:bodyPr>
            <a:normAutofit fontScale="62500" lnSpcReduction="20000"/>
          </a:bodyPr>
          <a:lstStyle/>
          <a:p>
            <a:pPr marL="0" indent="0">
              <a:buNone/>
            </a:pPr>
            <a:r>
              <a:rPr lang="en-US" dirty="0"/>
              <a:t>At a morale party, Nate managed to convince fellow coastguardsman Silvia to have a few drinks. At first, she resisted but eventually, she started drinking heavily.</a:t>
            </a:r>
          </a:p>
          <a:p>
            <a:pPr marL="0" indent="0">
              <a:buNone/>
            </a:pPr>
            <a:r>
              <a:rPr lang="en-US" dirty="0"/>
              <a:t>Not thinking straight, Silvia let Nate take her back to her place where they made out. She passed out and later, woke up to find Nate having sex with her. She was too frightened and shocked to resist or tell him to stop.</a:t>
            </a:r>
          </a:p>
          <a:p>
            <a:pPr marL="0" indent="0">
              <a:buNone/>
            </a:pPr>
            <a:r>
              <a:rPr lang="en-US" dirty="0"/>
              <a:t>Trying to go about her daily routine over the next several weeks, Silvia felt guilty that she had let herself get into that situation and surprised that Nate took advantage of her like that.</a:t>
            </a:r>
          </a:p>
          <a:p>
            <a:pPr marL="0" indent="0">
              <a:buNone/>
            </a:pPr>
            <a:r>
              <a:rPr lang="en-US" dirty="0"/>
              <a:t>Her inability to stop Nate had made her feel weak and helpless. She struggled to concentrate at work and elsewhere and crying fits became a regular occurrence.</a:t>
            </a:r>
          </a:p>
          <a:p>
            <a:pPr marL="0" indent="0">
              <a:buNone/>
            </a:pPr>
            <a:r>
              <a:rPr lang="en-US" dirty="0"/>
              <a:t>She had little appetite and rarely enjoyed even her favorite activities. Her insomnia worsened when she started having vivid nightmares where she relived that night.</a:t>
            </a:r>
          </a:p>
          <a:p>
            <a:pPr marL="0" indent="0">
              <a:buNone/>
            </a:pPr>
            <a:endParaRPr lang="en-US" dirty="0"/>
          </a:p>
        </p:txBody>
      </p:sp>
    </p:spTree>
    <p:extLst>
      <p:ext uri="{BB962C8B-B14F-4D97-AF65-F5344CB8AC3E}">
        <p14:creationId xmlns:p14="http://schemas.microsoft.com/office/powerpoint/2010/main" xmlns="" val="830492779"/>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726" y="859469"/>
            <a:ext cx="7496074" cy="896112"/>
          </a:xfrm>
        </p:spPr>
        <p:txBody>
          <a:bodyPr>
            <a:noAutofit/>
          </a:bodyPr>
          <a:lstStyle/>
          <a:p>
            <a:r>
              <a:rPr lang="en-US" sz="3200" dirty="0"/>
              <a:t>What do you think of Silvia’s reaction to the incident?</a:t>
            </a:r>
          </a:p>
        </p:txBody>
      </p:sp>
      <p:sp>
        <p:nvSpPr>
          <p:cNvPr id="3" name="Content Placeholder 2"/>
          <p:cNvSpPr>
            <a:spLocks noGrp="1"/>
          </p:cNvSpPr>
          <p:nvPr>
            <p:ph idx="1"/>
          </p:nvPr>
        </p:nvSpPr>
        <p:spPr>
          <a:xfrm>
            <a:off x="838200" y="2479390"/>
            <a:ext cx="7848600" cy="4389120"/>
          </a:xfrm>
        </p:spPr>
        <p:txBody>
          <a:bodyPr/>
          <a:lstStyle/>
          <a:p>
            <a:r>
              <a:rPr lang="en-US" sz="2800" dirty="0" smtClean="0"/>
              <a:t>She </a:t>
            </a:r>
            <a:r>
              <a:rPr lang="en-US" sz="2800" dirty="0"/>
              <a:t>needs to just get over it—what she’s going through is all in her </a:t>
            </a:r>
            <a:r>
              <a:rPr lang="en-US" sz="2800" dirty="0" smtClean="0"/>
              <a:t>head</a:t>
            </a:r>
            <a:endParaRPr lang="en-US" sz="2800" dirty="0"/>
          </a:p>
          <a:p>
            <a:r>
              <a:rPr lang="en-US" sz="2800" dirty="0" smtClean="0"/>
              <a:t>It’s </a:t>
            </a:r>
            <a:r>
              <a:rPr lang="en-US" sz="2800" dirty="0"/>
              <a:t>a natural reaction but she’ll be alright </a:t>
            </a:r>
            <a:r>
              <a:rPr lang="en-US" sz="2800" dirty="0" smtClean="0"/>
              <a:t>soon</a:t>
            </a:r>
            <a:endParaRPr lang="en-US" sz="2800" dirty="0"/>
          </a:p>
          <a:p>
            <a:r>
              <a:rPr lang="en-US" sz="2800" dirty="0" smtClean="0"/>
              <a:t>She </a:t>
            </a:r>
            <a:r>
              <a:rPr lang="en-US" sz="2800" dirty="0"/>
              <a:t>needs to find help—this could continue to severely impact her </a:t>
            </a:r>
            <a:r>
              <a:rPr lang="en-US" sz="2800" dirty="0" smtClean="0"/>
              <a:t>life</a:t>
            </a:r>
            <a:endParaRPr lang="en-US" sz="2800" dirty="0"/>
          </a:p>
        </p:txBody>
      </p:sp>
    </p:spTree>
    <p:extLst>
      <p:ext uri="{BB962C8B-B14F-4D97-AF65-F5344CB8AC3E}">
        <p14:creationId xmlns:p14="http://schemas.microsoft.com/office/powerpoint/2010/main" xmlns="" val="3378811193"/>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726" y="859469"/>
            <a:ext cx="7496074" cy="896112"/>
          </a:xfrm>
        </p:spPr>
        <p:txBody>
          <a:bodyPr>
            <a:noAutofit/>
          </a:bodyPr>
          <a:lstStyle/>
          <a:p>
            <a:r>
              <a:rPr lang="en-US" sz="3200" dirty="0"/>
              <a:t>What do you think of Silvia’s reaction to the incident?</a:t>
            </a:r>
          </a:p>
        </p:txBody>
      </p:sp>
      <p:sp>
        <p:nvSpPr>
          <p:cNvPr id="3" name="Content Placeholder 2"/>
          <p:cNvSpPr>
            <a:spLocks noGrp="1"/>
          </p:cNvSpPr>
          <p:nvPr>
            <p:ph idx="1"/>
          </p:nvPr>
        </p:nvSpPr>
        <p:spPr>
          <a:xfrm>
            <a:off x="685800" y="2549723"/>
            <a:ext cx="7777089" cy="2980734"/>
          </a:xfrm>
        </p:spPr>
        <p:txBody>
          <a:bodyPr>
            <a:normAutofit lnSpcReduction="10000"/>
          </a:bodyPr>
          <a:lstStyle/>
          <a:p>
            <a:pPr marL="0" indent="0">
              <a:buNone/>
            </a:pPr>
            <a:r>
              <a:rPr lang="en-US" sz="2400" dirty="0"/>
              <a:t>This is sexual assault, which is often a major traumatic event in a victim’s life. Victims may experience similar symptoms to Silvia’s with devastating impacts to their personal and professional lives. Some symptoms are physical (e.g. injuries, potential pregnancy, or sexually transmitted diseases). Psychological impacts are not always visible but just as serious and real, such as Rape Trauma Syndrome, a form of Post-traumatic Stress Disorder.</a:t>
            </a:r>
          </a:p>
        </p:txBody>
      </p:sp>
    </p:spTree>
    <p:extLst>
      <p:ext uri="{BB962C8B-B14F-4D97-AF65-F5344CB8AC3E}">
        <p14:creationId xmlns:p14="http://schemas.microsoft.com/office/powerpoint/2010/main" xmlns="" val="1208083827"/>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726" y="859469"/>
            <a:ext cx="7496074" cy="896112"/>
          </a:xfrm>
        </p:spPr>
        <p:txBody>
          <a:bodyPr>
            <a:noAutofit/>
          </a:bodyPr>
          <a:lstStyle/>
          <a:p>
            <a:r>
              <a:rPr lang="en-US" sz="3200" dirty="0"/>
              <a:t>Could Nate be punished for what happened? 	</a:t>
            </a:r>
          </a:p>
        </p:txBody>
      </p:sp>
      <p:sp>
        <p:nvSpPr>
          <p:cNvPr id="3" name="Content Placeholder 2"/>
          <p:cNvSpPr>
            <a:spLocks noGrp="1"/>
          </p:cNvSpPr>
          <p:nvPr>
            <p:ph idx="1"/>
          </p:nvPr>
        </p:nvSpPr>
        <p:spPr>
          <a:xfrm>
            <a:off x="1524000" y="2286000"/>
            <a:ext cx="6143297" cy="3124200"/>
          </a:xfrm>
        </p:spPr>
        <p:txBody>
          <a:bodyPr>
            <a:normAutofit/>
          </a:bodyPr>
          <a:lstStyle/>
          <a:p>
            <a:r>
              <a:rPr lang="en-US" sz="2800" dirty="0" smtClean="0"/>
              <a:t>Yes</a:t>
            </a:r>
            <a:r>
              <a:rPr lang="en-US" sz="2800" dirty="0"/>
              <a:t>, under the UCMJ </a:t>
            </a:r>
          </a:p>
          <a:p>
            <a:r>
              <a:rPr lang="en-US" sz="2800" dirty="0" smtClean="0"/>
              <a:t>Yes</a:t>
            </a:r>
            <a:r>
              <a:rPr lang="en-US" sz="2800" dirty="0"/>
              <a:t>, under civil law </a:t>
            </a:r>
          </a:p>
          <a:p>
            <a:r>
              <a:rPr lang="pt-BR" sz="2800" dirty="0" smtClean="0"/>
              <a:t>No</a:t>
            </a:r>
            <a:r>
              <a:rPr lang="pt-BR" sz="2800" dirty="0"/>
              <a:t>, because Silvia consented </a:t>
            </a:r>
          </a:p>
          <a:p>
            <a:r>
              <a:rPr lang="en-US" sz="2800" dirty="0" smtClean="0"/>
              <a:t>No</a:t>
            </a:r>
            <a:r>
              <a:rPr lang="en-US" sz="2800" dirty="0"/>
              <a:t>, because he did not use force 	</a:t>
            </a:r>
          </a:p>
          <a:p>
            <a:pPr marL="0" indent="0">
              <a:buNone/>
            </a:pPr>
            <a:r>
              <a:rPr lang="en-US" dirty="0"/>
              <a:t>	</a:t>
            </a:r>
          </a:p>
          <a:p>
            <a:endParaRPr lang="en-US" dirty="0"/>
          </a:p>
        </p:txBody>
      </p:sp>
    </p:spTree>
    <p:extLst>
      <p:ext uri="{BB962C8B-B14F-4D97-AF65-F5344CB8AC3E}">
        <p14:creationId xmlns:p14="http://schemas.microsoft.com/office/powerpoint/2010/main" xmlns="" val="197686095"/>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726" y="859469"/>
            <a:ext cx="7496074" cy="896112"/>
          </a:xfrm>
        </p:spPr>
        <p:txBody>
          <a:bodyPr>
            <a:noAutofit/>
          </a:bodyPr>
          <a:lstStyle/>
          <a:p>
            <a:r>
              <a:rPr lang="en-US" sz="3200" dirty="0"/>
              <a:t>Could Nate be punished for what happened? 	</a:t>
            </a:r>
          </a:p>
        </p:txBody>
      </p:sp>
      <p:sp>
        <p:nvSpPr>
          <p:cNvPr id="3" name="Content Placeholder 2"/>
          <p:cNvSpPr>
            <a:spLocks noGrp="1"/>
          </p:cNvSpPr>
          <p:nvPr>
            <p:ph idx="1"/>
          </p:nvPr>
        </p:nvSpPr>
        <p:spPr>
          <a:xfrm>
            <a:off x="1190726" y="2438400"/>
            <a:ext cx="6705600" cy="3595370"/>
          </a:xfrm>
        </p:spPr>
        <p:txBody>
          <a:bodyPr>
            <a:normAutofit fontScale="55000" lnSpcReduction="20000"/>
          </a:bodyPr>
          <a:lstStyle/>
          <a:p>
            <a:pPr marL="0" indent="0">
              <a:buNone/>
            </a:pPr>
            <a:r>
              <a:rPr lang="en-US" sz="4400" dirty="0"/>
              <a:t>This is sexual assault, which is often a major traumatic event in a victim’s life. Victims may experience similar symptoms to Silvia’s with devastating impacts to their personal and professional lives. Some symptoms are physical (e.g. injuries, potential pregnancy, or sexually transmitted diseases). Psychological impacts are not always visible but just as serious and real, such as Rape Trauma Syndrome, a form of Post-traumatic Stress Disorder</a:t>
            </a:r>
            <a:r>
              <a:rPr lang="en-US" sz="4400" dirty="0" smtClean="0"/>
              <a:t>.</a:t>
            </a:r>
            <a:r>
              <a:rPr lang="en-US" sz="2800" dirty="0"/>
              <a:t>	</a:t>
            </a:r>
          </a:p>
          <a:p>
            <a:pPr marL="0" indent="0">
              <a:buNone/>
            </a:pPr>
            <a:r>
              <a:rPr lang="en-US" dirty="0"/>
              <a:t>	</a:t>
            </a:r>
          </a:p>
          <a:p>
            <a:endParaRPr lang="en-US" dirty="0"/>
          </a:p>
        </p:txBody>
      </p:sp>
    </p:spTree>
    <p:extLst>
      <p:ext uri="{BB962C8B-B14F-4D97-AF65-F5344CB8AC3E}">
        <p14:creationId xmlns:p14="http://schemas.microsoft.com/office/powerpoint/2010/main" xmlns="" val="3069084280"/>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726" y="859469"/>
            <a:ext cx="7496074" cy="896112"/>
          </a:xfrm>
        </p:spPr>
        <p:txBody>
          <a:bodyPr>
            <a:noAutofit/>
          </a:bodyPr>
          <a:lstStyle/>
          <a:p>
            <a:r>
              <a:rPr lang="en-US" sz="3200" dirty="0"/>
              <a:t>Could fellow coastguardsmen be negatively affected by what happened</a:t>
            </a:r>
            <a:r>
              <a:rPr lang="en-US" sz="3200" dirty="0" smtClean="0"/>
              <a:t>? </a:t>
            </a:r>
            <a:r>
              <a:rPr lang="en-US" sz="3200" dirty="0"/>
              <a:t>	</a:t>
            </a:r>
          </a:p>
        </p:txBody>
      </p:sp>
      <p:sp>
        <p:nvSpPr>
          <p:cNvPr id="3" name="Content Placeholder 2"/>
          <p:cNvSpPr>
            <a:spLocks noGrp="1"/>
          </p:cNvSpPr>
          <p:nvPr>
            <p:ph idx="1"/>
          </p:nvPr>
        </p:nvSpPr>
        <p:spPr>
          <a:xfrm>
            <a:off x="914400" y="2590800"/>
            <a:ext cx="7315200" cy="2189259"/>
          </a:xfrm>
        </p:spPr>
        <p:txBody>
          <a:bodyPr>
            <a:normAutofit fontScale="85000" lnSpcReduction="20000"/>
          </a:bodyPr>
          <a:lstStyle/>
          <a:p>
            <a:r>
              <a:rPr lang="en-US" sz="2800" dirty="0" smtClean="0"/>
              <a:t>Yes</a:t>
            </a:r>
            <a:r>
              <a:rPr lang="en-US" sz="2800" dirty="0"/>
              <a:t>, it could have a profound effect on them </a:t>
            </a:r>
          </a:p>
          <a:p>
            <a:r>
              <a:rPr lang="en-US" sz="2800" dirty="0"/>
              <a:t>Maybe, they may talk about it for a day or two and then move on </a:t>
            </a:r>
          </a:p>
          <a:p>
            <a:r>
              <a:rPr lang="en-US" sz="2800" dirty="0"/>
              <a:t>No, it will not have any effect on them </a:t>
            </a:r>
          </a:p>
          <a:p>
            <a:pPr marL="0" indent="0">
              <a:buNone/>
            </a:pPr>
            <a:r>
              <a:rPr lang="en-US" sz="2800" dirty="0"/>
              <a:t>	</a:t>
            </a:r>
          </a:p>
          <a:p>
            <a:pPr marL="0" indent="0">
              <a:buNone/>
            </a:pPr>
            <a:r>
              <a:rPr lang="en-US" dirty="0"/>
              <a:t>	</a:t>
            </a:r>
          </a:p>
          <a:p>
            <a:endParaRPr lang="en-US" dirty="0"/>
          </a:p>
        </p:txBody>
      </p:sp>
    </p:spTree>
    <p:extLst>
      <p:ext uri="{BB962C8B-B14F-4D97-AF65-F5344CB8AC3E}">
        <p14:creationId xmlns:p14="http://schemas.microsoft.com/office/powerpoint/2010/main" xmlns="" val="2913503711"/>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726" y="859469"/>
            <a:ext cx="7496074" cy="896112"/>
          </a:xfrm>
        </p:spPr>
        <p:txBody>
          <a:bodyPr>
            <a:noAutofit/>
          </a:bodyPr>
          <a:lstStyle/>
          <a:p>
            <a:r>
              <a:rPr lang="en-US" sz="3200" dirty="0"/>
              <a:t>Could fellow coastguardsmen be negatively affected by what happened</a:t>
            </a:r>
            <a:r>
              <a:rPr lang="en-US" sz="3200" dirty="0" smtClean="0"/>
              <a:t>? </a:t>
            </a:r>
            <a:r>
              <a:rPr lang="en-US" sz="3200" dirty="0"/>
              <a:t>	</a:t>
            </a:r>
          </a:p>
        </p:txBody>
      </p:sp>
      <p:sp>
        <p:nvSpPr>
          <p:cNvPr id="5" name="Content Placeholder 4"/>
          <p:cNvSpPr>
            <a:spLocks noGrp="1"/>
          </p:cNvSpPr>
          <p:nvPr>
            <p:ph idx="1"/>
          </p:nvPr>
        </p:nvSpPr>
        <p:spPr>
          <a:xfrm>
            <a:off x="838200" y="2362200"/>
            <a:ext cx="7848600" cy="2743200"/>
          </a:xfrm>
        </p:spPr>
        <p:txBody>
          <a:bodyPr>
            <a:normAutofit lnSpcReduction="10000"/>
          </a:bodyPr>
          <a:lstStyle/>
          <a:p>
            <a:pPr marL="0" indent="0">
              <a:buNone/>
            </a:pPr>
            <a:r>
              <a:rPr lang="en-US" sz="2400" dirty="0"/>
              <a:t>Commandant Instruction 1754.10 (series) states that “ultimately </a:t>
            </a:r>
            <a:r>
              <a:rPr lang="en-US" sz="2400" i="1" dirty="0"/>
              <a:t>[sexual assault] </a:t>
            </a:r>
            <a:r>
              <a:rPr lang="en-US" sz="2400" dirty="0"/>
              <a:t>destroys unit cohesion and the trust that is essential for mission success.” The reputation of the Coast Guard, as a humanitarian organization, is tarnished when cases like this arise. Nate’s mentors and subordinates may be shocked, disappointed, and saddened by his decisions; morale, and ultimately job performance, will be negatively impacted.</a:t>
            </a:r>
          </a:p>
          <a:p>
            <a:pPr marL="0" indent="0">
              <a:buNone/>
            </a:pPr>
            <a:endParaRPr lang="en-US" dirty="0"/>
          </a:p>
        </p:txBody>
      </p:sp>
    </p:spTree>
    <p:extLst>
      <p:ext uri="{BB962C8B-B14F-4D97-AF65-F5344CB8AC3E}">
        <p14:creationId xmlns:p14="http://schemas.microsoft.com/office/powerpoint/2010/main" xmlns="" val="1559541166"/>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2171700" y="628650"/>
            <a:ext cx="4800600" cy="5924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277060303"/>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726" y="859469"/>
            <a:ext cx="7724674" cy="893131"/>
          </a:xfrm>
        </p:spPr>
        <p:txBody>
          <a:bodyPr>
            <a:noAutofit/>
          </a:bodyPr>
          <a:lstStyle/>
          <a:p>
            <a:r>
              <a:rPr lang="en-US" sz="3200" dirty="0" smtClean="0"/>
              <a:t/>
            </a:r>
            <a:br>
              <a:rPr lang="en-US" sz="3200" dirty="0" smtClean="0"/>
            </a:br>
            <a:r>
              <a:rPr lang="en-US" sz="3200" dirty="0" smtClean="0"/>
              <a:t/>
            </a:r>
            <a:br>
              <a:rPr lang="en-US" sz="3200" dirty="0" smtClean="0"/>
            </a:br>
            <a:r>
              <a:rPr lang="en-US" sz="3200" dirty="0" smtClean="0"/>
              <a:t>The </a:t>
            </a:r>
            <a:r>
              <a:rPr lang="en-US" sz="3200" dirty="0"/>
              <a:t>possible consequences of sexual </a:t>
            </a:r>
            <a:r>
              <a:rPr lang="en-US" sz="3200" dirty="0" smtClean="0"/>
              <a:t>assault</a:t>
            </a:r>
            <a:br>
              <a:rPr lang="en-US" sz="3200" dirty="0" smtClean="0"/>
            </a:br>
            <a:r>
              <a:rPr lang="en-US" sz="3200" dirty="0" smtClean="0"/>
              <a:t> </a:t>
            </a:r>
            <a:r>
              <a:rPr lang="en-US" sz="3200" dirty="0"/>
              <a:t>	The victim: 	</a:t>
            </a:r>
            <a:br>
              <a:rPr lang="en-US" sz="3200" dirty="0"/>
            </a:br>
            <a:r>
              <a:rPr lang="en-US" sz="3200" dirty="0"/>
              <a:t/>
            </a:r>
            <a:br>
              <a:rPr lang="en-US" sz="3200" dirty="0"/>
            </a:br>
            <a:r>
              <a:rPr lang="en-US" sz="3200" dirty="0"/>
              <a:t>	</a:t>
            </a:r>
          </a:p>
        </p:txBody>
      </p:sp>
      <p:sp>
        <p:nvSpPr>
          <p:cNvPr id="3" name="Content Placeholder 2"/>
          <p:cNvSpPr>
            <a:spLocks noGrp="1"/>
          </p:cNvSpPr>
          <p:nvPr>
            <p:ph idx="1"/>
          </p:nvPr>
        </p:nvSpPr>
        <p:spPr>
          <a:xfrm>
            <a:off x="1471663" y="2019300"/>
            <a:ext cx="7162800" cy="4038600"/>
          </a:xfrm>
        </p:spPr>
        <p:txBody>
          <a:bodyPr>
            <a:normAutofit fontScale="62500" lnSpcReduction="20000"/>
          </a:bodyPr>
          <a:lstStyle/>
          <a:p>
            <a:r>
              <a:rPr lang="en-US" sz="3600" dirty="0" smtClean="0"/>
              <a:t>Loss </a:t>
            </a:r>
            <a:r>
              <a:rPr lang="en-US" sz="3600" dirty="0"/>
              <a:t>of a sense of security and safety </a:t>
            </a:r>
          </a:p>
          <a:p>
            <a:r>
              <a:rPr lang="en-US" sz="3600" dirty="0" smtClean="0"/>
              <a:t> </a:t>
            </a:r>
            <a:r>
              <a:rPr lang="en-US" sz="3600" dirty="0"/>
              <a:t>High levels of caution about forming new relationships </a:t>
            </a:r>
          </a:p>
          <a:p>
            <a:r>
              <a:rPr lang="en-US" sz="3600" dirty="0" smtClean="0"/>
              <a:t> </a:t>
            </a:r>
            <a:r>
              <a:rPr lang="en-US" sz="3600" dirty="0"/>
              <a:t>Difficulty with sexual relations (some shying away from it; others using hyper-sexuality as an attempt to show power and control) </a:t>
            </a:r>
          </a:p>
          <a:p>
            <a:r>
              <a:rPr lang="en-US" sz="3600" dirty="0" smtClean="0"/>
              <a:t>Increased </a:t>
            </a:r>
            <a:r>
              <a:rPr lang="en-US" sz="3600" dirty="0"/>
              <a:t>risk of dependency on alcohol, tobacco, or drugs </a:t>
            </a:r>
          </a:p>
          <a:p>
            <a:r>
              <a:rPr lang="en-US" sz="3600" dirty="0" smtClean="0"/>
              <a:t> </a:t>
            </a:r>
            <a:r>
              <a:rPr lang="en-US" sz="3600" dirty="0"/>
              <a:t>Increased risk of eating disorders </a:t>
            </a:r>
          </a:p>
          <a:p>
            <a:r>
              <a:rPr lang="en-US" sz="3600" dirty="0" smtClean="0"/>
              <a:t> </a:t>
            </a:r>
            <a:r>
              <a:rPr lang="en-US" sz="3600" dirty="0"/>
              <a:t>Development of phobias (such as fear of crowds, being alone, or going out). </a:t>
            </a:r>
          </a:p>
          <a:p>
            <a:r>
              <a:rPr lang="en-US" sz="3600" dirty="0" smtClean="0"/>
              <a:t> </a:t>
            </a:r>
            <a:r>
              <a:rPr lang="en-US" sz="3600" dirty="0"/>
              <a:t>Development of Rape Trauma Syndrome (a form of Post-traumatic Stress Disorder) </a:t>
            </a:r>
            <a:r>
              <a:rPr lang="en-US" sz="2800" dirty="0"/>
              <a:t>	</a:t>
            </a:r>
            <a:endParaRPr lang="en-US" dirty="0"/>
          </a:p>
        </p:txBody>
      </p:sp>
    </p:spTree>
    <p:extLst>
      <p:ext uri="{BB962C8B-B14F-4D97-AF65-F5344CB8AC3E}">
        <p14:creationId xmlns:p14="http://schemas.microsoft.com/office/powerpoint/2010/main" xmlns="" val="3117994056"/>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726" y="859469"/>
            <a:ext cx="7724674" cy="893131"/>
          </a:xfrm>
        </p:spPr>
        <p:txBody>
          <a:bodyPr>
            <a:noAutofit/>
          </a:bodyPr>
          <a:lstStyle/>
          <a:p>
            <a:r>
              <a:rPr lang="en-US" sz="3200" dirty="0" smtClean="0"/>
              <a:t/>
            </a:r>
            <a:br>
              <a:rPr lang="en-US" sz="3200" dirty="0" smtClean="0"/>
            </a:br>
            <a:r>
              <a:rPr lang="en-US" sz="3200" dirty="0" smtClean="0"/>
              <a:t/>
            </a:r>
            <a:br>
              <a:rPr lang="en-US" sz="3200" dirty="0" smtClean="0"/>
            </a:br>
            <a:r>
              <a:rPr lang="en-US" sz="3200" dirty="0" smtClean="0"/>
              <a:t>The </a:t>
            </a:r>
            <a:r>
              <a:rPr lang="en-US" sz="3200" dirty="0"/>
              <a:t>possible consequences of sexual </a:t>
            </a:r>
            <a:r>
              <a:rPr lang="en-US" sz="3200" dirty="0" smtClean="0"/>
              <a:t>assault</a:t>
            </a:r>
            <a:br>
              <a:rPr lang="en-US" sz="3200" dirty="0" smtClean="0"/>
            </a:br>
            <a:r>
              <a:rPr lang="en-US" sz="3200" dirty="0" smtClean="0"/>
              <a:t> </a:t>
            </a:r>
            <a:r>
              <a:rPr lang="en-US" sz="3200" dirty="0"/>
              <a:t>	The offender: 		</a:t>
            </a:r>
            <a:br>
              <a:rPr lang="en-US" sz="3200" dirty="0"/>
            </a:br>
            <a:r>
              <a:rPr lang="en-US" sz="3200" dirty="0"/>
              <a:t/>
            </a:r>
            <a:br>
              <a:rPr lang="en-US" sz="3200" dirty="0"/>
            </a:br>
            <a:r>
              <a:rPr lang="en-US" sz="3200" dirty="0"/>
              <a:t>	</a:t>
            </a:r>
          </a:p>
        </p:txBody>
      </p:sp>
      <p:sp>
        <p:nvSpPr>
          <p:cNvPr id="3" name="Content Placeholder 2"/>
          <p:cNvSpPr>
            <a:spLocks noGrp="1"/>
          </p:cNvSpPr>
          <p:nvPr>
            <p:ph idx="1"/>
          </p:nvPr>
        </p:nvSpPr>
        <p:spPr>
          <a:xfrm>
            <a:off x="1471663" y="2019300"/>
            <a:ext cx="7162800" cy="4038600"/>
          </a:xfrm>
        </p:spPr>
        <p:txBody>
          <a:bodyPr>
            <a:normAutofit/>
          </a:bodyPr>
          <a:lstStyle/>
          <a:p>
            <a:r>
              <a:rPr lang="en-US" sz="2400" b="1" dirty="0" smtClean="0"/>
              <a:t>Under </a:t>
            </a:r>
            <a:r>
              <a:rPr lang="en-US" sz="2400" b="1" dirty="0"/>
              <a:t>the Uniform Code of Military Justice (UCMJ): </a:t>
            </a:r>
            <a:r>
              <a:rPr lang="en-US" sz="2400" dirty="0"/>
              <a:t>death, confinement, or other such penalty as directed by a court martial, imprisonment up to life (in cases of forcible sodomy), non-judicial punishment, including a reduction in grade and forfeiture of pay </a:t>
            </a:r>
          </a:p>
          <a:p>
            <a:r>
              <a:rPr lang="en-US" sz="2400" b="1" dirty="0" smtClean="0"/>
              <a:t>Under </a:t>
            </a:r>
            <a:r>
              <a:rPr lang="en-US" sz="2400" b="1" dirty="0"/>
              <a:t>civil laws: </a:t>
            </a:r>
            <a:r>
              <a:rPr lang="en-US" sz="2400" dirty="0"/>
              <a:t>incarceration (with a certain number of years per each count), registration as sex offender (possibly for life), restitution to the victim, a felony record, negative media publicity, psychiatric treatment, significant fines </a:t>
            </a:r>
          </a:p>
          <a:p>
            <a:pPr marL="0" indent="0">
              <a:buNone/>
            </a:pPr>
            <a:endParaRPr lang="en-US" sz="2400" dirty="0"/>
          </a:p>
        </p:txBody>
      </p:sp>
    </p:spTree>
    <p:extLst>
      <p:ext uri="{BB962C8B-B14F-4D97-AF65-F5344CB8AC3E}">
        <p14:creationId xmlns:p14="http://schemas.microsoft.com/office/powerpoint/2010/main" xmlns="" val="3242300940"/>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726" y="914400"/>
            <a:ext cx="7724674" cy="990600"/>
          </a:xfrm>
        </p:spPr>
        <p:txBody>
          <a:bodyPr>
            <a:noAutofit/>
          </a:bodyPr>
          <a:lstStyle/>
          <a:p>
            <a:r>
              <a:rPr lang="en-US" sz="3200" dirty="0" smtClean="0"/>
              <a:t>The </a:t>
            </a:r>
            <a:r>
              <a:rPr lang="en-US" sz="3200" dirty="0"/>
              <a:t>possible consequences of sexual </a:t>
            </a:r>
            <a:r>
              <a:rPr lang="en-US" sz="3200" dirty="0" smtClean="0"/>
              <a:t>assault</a:t>
            </a:r>
            <a:br>
              <a:rPr lang="en-US" sz="3200" dirty="0" smtClean="0"/>
            </a:br>
            <a:r>
              <a:rPr lang="en-US" sz="3200" dirty="0" smtClean="0"/>
              <a:t> </a:t>
            </a:r>
            <a:r>
              <a:rPr lang="en-US" sz="3200" dirty="0"/>
              <a:t>	Secondary victims: </a:t>
            </a:r>
          </a:p>
        </p:txBody>
      </p:sp>
      <p:sp>
        <p:nvSpPr>
          <p:cNvPr id="3" name="Content Placeholder 2"/>
          <p:cNvSpPr>
            <a:spLocks noGrp="1"/>
          </p:cNvSpPr>
          <p:nvPr>
            <p:ph idx="1"/>
          </p:nvPr>
        </p:nvSpPr>
        <p:spPr>
          <a:xfrm>
            <a:off x="1471663" y="2019300"/>
            <a:ext cx="7162800" cy="4038600"/>
          </a:xfrm>
        </p:spPr>
        <p:txBody>
          <a:bodyPr>
            <a:normAutofit fontScale="92500"/>
          </a:bodyPr>
          <a:lstStyle/>
          <a:p>
            <a:pPr marL="0" indent="0">
              <a:buNone/>
            </a:pPr>
            <a:r>
              <a:rPr lang="en-US" sz="2400" dirty="0"/>
              <a:t>Family, friends, coworkers, and acquaintances of victims are known as secondary victims and may also experience fear, anger, grief, denial, an urge to overprotect or retaliate, a loss of intimacy or trust, and/or victim blaming (which re-victimizes the victim) </a:t>
            </a:r>
          </a:p>
          <a:p>
            <a:pPr marL="0" indent="0">
              <a:buNone/>
            </a:pPr>
            <a:r>
              <a:rPr lang="en-US" sz="2400" dirty="0"/>
              <a:t>Secondary victims often need some assistance in understanding their feelings and how to best help their loved one who is the primary victim. Employment Assistance Program Coordinators (EAPCs)/Sexual Assault Response Coordinators (SARCs), licensed counselors, rape crisis centers, or even simply informational pamphlets may be of help. 	</a:t>
            </a:r>
          </a:p>
          <a:p>
            <a:pPr marL="0" indent="0">
              <a:buNone/>
            </a:pPr>
            <a:endParaRPr lang="en-US" sz="2400" dirty="0"/>
          </a:p>
        </p:txBody>
      </p:sp>
    </p:spTree>
    <p:extLst>
      <p:ext uri="{BB962C8B-B14F-4D97-AF65-F5344CB8AC3E}">
        <p14:creationId xmlns:p14="http://schemas.microsoft.com/office/powerpoint/2010/main" xmlns="" val="3561723120"/>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726" y="935669"/>
            <a:ext cx="7724674" cy="893131"/>
          </a:xfrm>
        </p:spPr>
        <p:txBody>
          <a:bodyPr>
            <a:noAutofit/>
          </a:bodyPr>
          <a:lstStyle/>
          <a:p>
            <a:r>
              <a:rPr lang="en-US" sz="3200" dirty="0" smtClean="0"/>
              <a:t>The </a:t>
            </a:r>
            <a:r>
              <a:rPr lang="en-US" sz="3200" dirty="0"/>
              <a:t>possible consequences of sexual </a:t>
            </a:r>
            <a:r>
              <a:rPr lang="en-US" sz="3200" dirty="0" smtClean="0"/>
              <a:t>assault</a:t>
            </a:r>
            <a:br>
              <a:rPr lang="en-US" sz="3200" dirty="0" smtClean="0"/>
            </a:br>
            <a:r>
              <a:rPr lang="en-US" sz="3200" dirty="0" smtClean="0"/>
              <a:t> </a:t>
            </a:r>
            <a:r>
              <a:rPr lang="en-US" sz="3200" dirty="0"/>
              <a:t>	Secondary victims: </a:t>
            </a:r>
          </a:p>
        </p:txBody>
      </p:sp>
      <p:sp>
        <p:nvSpPr>
          <p:cNvPr id="3" name="Content Placeholder 2"/>
          <p:cNvSpPr>
            <a:spLocks noGrp="1"/>
          </p:cNvSpPr>
          <p:nvPr>
            <p:ph idx="1"/>
          </p:nvPr>
        </p:nvSpPr>
        <p:spPr>
          <a:xfrm>
            <a:off x="1471663" y="2019300"/>
            <a:ext cx="7162800" cy="4038600"/>
          </a:xfrm>
        </p:spPr>
        <p:txBody>
          <a:bodyPr>
            <a:normAutofit/>
          </a:bodyPr>
          <a:lstStyle/>
          <a:p>
            <a:pPr marL="0" indent="0">
              <a:buNone/>
            </a:pPr>
            <a:r>
              <a:rPr lang="en-US" sz="2400" dirty="0"/>
              <a:t>This concludes the Introduction. As you can see, sexual assault may have many devastating and long-lasting effects on victims, offenders, and entire units and communities. In the next section, you will learn how to recognize sexual assault by learning the difference between acceptable and unacceptable behavior.</a:t>
            </a:r>
          </a:p>
        </p:txBody>
      </p:sp>
      <p:sp>
        <p:nvSpPr>
          <p:cNvPr id="5" name="Rectangle 4"/>
          <p:cNvSpPr/>
          <p:nvPr/>
        </p:nvSpPr>
        <p:spPr>
          <a:xfrm>
            <a:off x="8634463" y="6324600"/>
            <a:ext cx="509537"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4"/>
          <p:cNvSpPr txBox="1">
            <a:spLocks/>
          </p:cNvSpPr>
          <p:nvPr/>
        </p:nvSpPr>
        <p:spPr>
          <a:xfrm>
            <a:off x="3029486" y="6356350"/>
            <a:ext cx="3086100" cy="50165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65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rgbClr val="008CC4"/>
                </a:solidFill>
                <a:latin typeface="Calibri" panose="020F0502020204030204"/>
                <a:hlinkClick r:id="rId3" action="ppaction://hlinksldjump"/>
              </a:rPr>
              <a:t>Return to Course Sections</a:t>
            </a:r>
            <a:endParaRPr lang="en-US" sz="1400" b="1" dirty="0">
              <a:solidFill>
                <a:srgbClr val="008CC4"/>
              </a:solidFill>
              <a:latin typeface="Calibri" panose="020F0502020204030204"/>
            </a:endParaRPr>
          </a:p>
        </p:txBody>
      </p:sp>
    </p:spTree>
    <p:extLst>
      <p:ext uri="{BB962C8B-B14F-4D97-AF65-F5344CB8AC3E}">
        <p14:creationId xmlns:p14="http://schemas.microsoft.com/office/powerpoint/2010/main" xmlns="" val="590808621"/>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0"/>
            <a:ext cx="7924800" cy="1143000"/>
          </a:xfrm>
        </p:spPr>
        <p:txBody>
          <a:bodyPr>
            <a:normAutofit/>
          </a:bodyPr>
          <a:lstStyle/>
          <a:p>
            <a:r>
              <a:rPr lang="en-US" sz="3600" b="1" dirty="0"/>
              <a:t>Section A: </a:t>
            </a:r>
            <a:r>
              <a:rPr lang="en-US" sz="3600" dirty="0"/>
              <a:t>Recognize: Where is the Line</a:t>
            </a:r>
            <a:r>
              <a:rPr lang="en-US" sz="3600" dirty="0" smtClean="0"/>
              <a:t>?</a:t>
            </a:r>
            <a:endParaRPr lang="en-US" sz="3600" dirty="0"/>
          </a:p>
        </p:txBody>
      </p:sp>
      <p:sp>
        <p:nvSpPr>
          <p:cNvPr id="8" name="Content Placeholder 7"/>
          <p:cNvSpPr>
            <a:spLocks noGrp="1"/>
          </p:cNvSpPr>
          <p:nvPr>
            <p:ph sz="half" idx="1"/>
          </p:nvPr>
        </p:nvSpPr>
        <p:spPr>
          <a:xfrm>
            <a:off x="533400" y="2042717"/>
            <a:ext cx="4038600" cy="4175915"/>
          </a:xfrm>
        </p:spPr>
        <p:txBody>
          <a:bodyPr>
            <a:normAutofit lnSpcReduction="10000"/>
          </a:bodyPr>
          <a:lstStyle/>
          <a:p>
            <a:pPr marL="0" indent="0">
              <a:buNone/>
            </a:pPr>
            <a:r>
              <a:rPr lang="en-US" sz="2000" dirty="0"/>
              <a:t>Before you can PREVENT and RESPOND to sexual assault, you must be able to RECOGNIZE the difference between acceptable and unacceptable sexual behavior. </a:t>
            </a:r>
            <a:endParaRPr lang="en-US" sz="2000" dirty="0" smtClean="0"/>
          </a:p>
          <a:p>
            <a:pPr marL="0" indent="0">
              <a:buNone/>
            </a:pPr>
            <a:endParaRPr lang="en-US" sz="2000" dirty="0"/>
          </a:p>
          <a:p>
            <a:pPr marL="0" indent="0">
              <a:buNone/>
            </a:pPr>
            <a:r>
              <a:rPr lang="en-US" sz="2000" dirty="0"/>
              <a:t>While some situations are easy to identify as sexual assault, other situations may leave you confused as to what, if any, offense was committed. This section will help you answer the question, “Where is the line?” </a:t>
            </a:r>
          </a:p>
        </p:txBody>
      </p:sp>
      <p:sp>
        <p:nvSpPr>
          <p:cNvPr id="9" name="Content Placeholder 8"/>
          <p:cNvSpPr>
            <a:spLocks noGrp="1"/>
          </p:cNvSpPr>
          <p:nvPr>
            <p:ph sz="half" idx="2"/>
          </p:nvPr>
        </p:nvSpPr>
        <p:spPr>
          <a:xfrm>
            <a:off x="5105400" y="2042717"/>
            <a:ext cx="4038600" cy="3945079"/>
          </a:xfrm>
        </p:spPr>
        <p:txBody>
          <a:bodyPr>
            <a:normAutofit lnSpcReduction="10000"/>
          </a:bodyPr>
          <a:lstStyle/>
          <a:p>
            <a:pPr marL="0" indent="0">
              <a:buNone/>
            </a:pPr>
            <a:r>
              <a:rPr lang="en-US" sz="1800" dirty="0" smtClean="0"/>
              <a:t>Section </a:t>
            </a:r>
            <a:r>
              <a:rPr lang="en-US" sz="1800" dirty="0"/>
              <a:t>Objective: </a:t>
            </a:r>
          </a:p>
          <a:p>
            <a:pPr marL="0" indent="0">
              <a:buNone/>
            </a:pPr>
            <a:r>
              <a:rPr lang="en-US" sz="1800" dirty="0" smtClean="0"/>
              <a:t>Define </a:t>
            </a:r>
            <a:r>
              <a:rPr lang="en-US" sz="1800" dirty="0"/>
              <a:t>sexual assault, differentiating between inappropriate and appropriate conduct. </a:t>
            </a:r>
            <a:endParaRPr lang="en-US" sz="1800" dirty="0" smtClean="0"/>
          </a:p>
          <a:p>
            <a:pPr marL="0" indent="0">
              <a:buNone/>
            </a:pPr>
            <a:endParaRPr lang="en-US" sz="1800" dirty="0"/>
          </a:p>
          <a:p>
            <a:pPr marL="0" indent="0">
              <a:buNone/>
            </a:pPr>
            <a:r>
              <a:rPr lang="en-US" sz="1700" dirty="0"/>
              <a:t>This section presents a sexual assault scenario, as well an article that defines sexual assault. It then presents several shorter scenarios which ask you to identify whether they are considered sexual assault or acceptable behavior. At the end of this section are several scenarios that will help you learn the difference between sexual assault and sexual harassment. Use the article to answer the scenario questions. 	</a:t>
            </a:r>
          </a:p>
          <a:p>
            <a:pPr marL="0" indent="0">
              <a:buNone/>
            </a:pPr>
            <a:endParaRPr lang="en-US" sz="1800" dirty="0"/>
          </a:p>
        </p:txBody>
      </p:sp>
    </p:spTree>
    <p:extLst>
      <p:ext uri="{BB962C8B-B14F-4D97-AF65-F5344CB8AC3E}">
        <p14:creationId xmlns:p14="http://schemas.microsoft.com/office/powerpoint/2010/main" xmlns="" val="3898168377"/>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725" y="780288"/>
            <a:ext cx="7801947" cy="896112"/>
          </a:xfrm>
        </p:spPr>
        <p:txBody>
          <a:bodyPr>
            <a:noAutofit/>
          </a:bodyPr>
          <a:lstStyle/>
          <a:p>
            <a:r>
              <a:rPr lang="en-US" sz="3600" b="1" dirty="0"/>
              <a:t>Section A: </a:t>
            </a:r>
            <a:r>
              <a:rPr lang="en-US" sz="3600" dirty="0"/>
              <a:t>Recognize: Where is the Line</a:t>
            </a:r>
            <a:r>
              <a:rPr lang="en-US" sz="3600" dirty="0" smtClean="0"/>
              <a:t>?</a:t>
            </a:r>
            <a:endParaRPr lang="en-US" sz="3600" dirty="0"/>
          </a:p>
        </p:txBody>
      </p:sp>
      <p:sp>
        <p:nvSpPr>
          <p:cNvPr id="8" name="Footer Placeholder 4"/>
          <p:cNvSpPr txBox="1">
            <a:spLocks/>
          </p:cNvSpPr>
          <p:nvPr/>
        </p:nvSpPr>
        <p:spPr>
          <a:xfrm>
            <a:off x="3029486" y="6356350"/>
            <a:ext cx="3086100" cy="50165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65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latin typeface="Calibri" panose="020F0502020204030204"/>
                <a:hlinkClick r:id="rId3" action="ppaction://hlinksldjump"/>
              </a:rPr>
              <a:t>Return to Course Sections</a:t>
            </a:r>
            <a:endParaRPr lang="en-US" sz="1400" b="1" dirty="0">
              <a:latin typeface="Calibri" panose="020F0502020204030204"/>
            </a:endParaRPr>
          </a:p>
        </p:txBody>
      </p:sp>
      <p:pic>
        <p:nvPicPr>
          <p:cNvPr id="10" name="Content Placeholder 9"/>
          <p:cNvPicPr>
            <a:picLocks noGrp="1" noChangeAspect="1"/>
          </p:cNvPicPr>
          <p:nvPr>
            <p:ph idx="1"/>
          </p:nvPr>
        </p:nvPicPr>
        <p:blipFill>
          <a:blip r:embed="rId4" cstate="print"/>
          <a:stretch>
            <a:fillRect/>
          </a:stretch>
        </p:blipFill>
        <p:spPr>
          <a:xfrm>
            <a:off x="188810" y="1960846"/>
            <a:ext cx="8803862" cy="3601754"/>
          </a:xfrm>
          <a:prstGeom prst="rect">
            <a:avLst/>
          </a:prstGeom>
        </p:spPr>
      </p:pic>
    </p:spTree>
    <p:extLst>
      <p:ext uri="{BB962C8B-B14F-4D97-AF65-F5344CB8AC3E}">
        <p14:creationId xmlns:p14="http://schemas.microsoft.com/office/powerpoint/2010/main" xmlns="" val="1233661753"/>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726" y="704088"/>
            <a:ext cx="7800874" cy="896112"/>
          </a:xfrm>
        </p:spPr>
        <p:txBody>
          <a:bodyPr>
            <a:noAutofit/>
          </a:bodyPr>
          <a:lstStyle/>
          <a:p>
            <a:r>
              <a:rPr lang="en-US" sz="3600" b="1" dirty="0"/>
              <a:t>Section A: </a:t>
            </a:r>
            <a:r>
              <a:rPr lang="en-US" sz="3600" dirty="0"/>
              <a:t>Recognize: Where is the Line?</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Nate and Silvia were both at a morale party. Trying to get Silvia to “loosen up and enjoy herself,” Nate encouraged her to drink. She initially refused since she had had a couple drinks already, but he was persistent. </a:t>
            </a:r>
          </a:p>
          <a:p>
            <a:pPr marL="0" indent="0">
              <a:buNone/>
            </a:pPr>
            <a:r>
              <a:rPr lang="en-US" dirty="0"/>
              <a:t>Finally, she decided that it was easier just to take the drink and hope he leaves her alone afterward. Over the course of the party, she forgot her goals to only drink a little and eventually, she ended up very drunk. </a:t>
            </a:r>
          </a:p>
          <a:p>
            <a:pPr marL="0" indent="0">
              <a:buNone/>
            </a:pPr>
            <a:r>
              <a:rPr lang="en-US" dirty="0"/>
              <a:t>She and Nate flirted and Silvia even made some very suggestive comments. He asked her to leave with him. Silvia, now so drunk she was having trouble walking straight, agreed. </a:t>
            </a:r>
          </a:p>
          <a:p>
            <a:pPr marL="0" indent="0">
              <a:buNone/>
            </a:pPr>
            <a:r>
              <a:rPr lang="en-US" dirty="0"/>
              <a:t>Back at her place, they made out. Silvia suddenly felt extremely dizzy and said she needed to lie down, then lost consciousness. When she came to, Nate was having sex with her	</a:t>
            </a:r>
          </a:p>
          <a:p>
            <a:pPr marL="0" indent="0">
              <a:buNone/>
            </a:pPr>
            <a:endParaRPr lang="en-US" dirty="0"/>
          </a:p>
        </p:txBody>
      </p:sp>
    </p:spTree>
    <p:extLst>
      <p:ext uri="{BB962C8B-B14F-4D97-AF65-F5344CB8AC3E}">
        <p14:creationId xmlns:p14="http://schemas.microsoft.com/office/powerpoint/2010/main" xmlns="" val="876653272"/>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25424"/>
            <a:ext cx="7800874" cy="896112"/>
          </a:xfrm>
        </p:spPr>
        <p:txBody>
          <a:bodyPr>
            <a:noAutofit/>
          </a:bodyPr>
          <a:lstStyle/>
          <a:p>
            <a:r>
              <a:rPr lang="en-US" sz="3600" b="1" dirty="0"/>
              <a:t>Section A: </a:t>
            </a:r>
            <a:r>
              <a:rPr lang="en-US" sz="3600" dirty="0"/>
              <a:t>Recognize: Where is the Line?</a:t>
            </a:r>
          </a:p>
        </p:txBody>
      </p:sp>
      <p:sp>
        <p:nvSpPr>
          <p:cNvPr id="3" name="Content Placeholder 2"/>
          <p:cNvSpPr>
            <a:spLocks noGrp="1"/>
          </p:cNvSpPr>
          <p:nvPr>
            <p:ph idx="1"/>
          </p:nvPr>
        </p:nvSpPr>
        <p:spPr>
          <a:xfrm>
            <a:off x="442963" y="1935480"/>
            <a:ext cx="8001000" cy="3627120"/>
          </a:xfrm>
        </p:spPr>
        <p:txBody>
          <a:bodyPr>
            <a:normAutofit fontScale="70000" lnSpcReduction="20000"/>
          </a:bodyPr>
          <a:lstStyle/>
          <a:p>
            <a:pPr marL="0" indent="0">
              <a:buNone/>
            </a:pPr>
            <a:r>
              <a:rPr lang="en-US" sz="3500" dirty="0"/>
              <a:t>Is this sexual assault? </a:t>
            </a:r>
          </a:p>
          <a:p>
            <a:pPr lvl="1"/>
            <a:r>
              <a:rPr lang="en-US" dirty="0" smtClean="0"/>
              <a:t>No</a:t>
            </a:r>
            <a:r>
              <a:rPr lang="en-US" dirty="0"/>
              <a:t>, this cannot be considered sexual assault. </a:t>
            </a:r>
          </a:p>
          <a:p>
            <a:pPr lvl="1"/>
            <a:r>
              <a:rPr lang="en-US" b="1" dirty="0" smtClean="0"/>
              <a:t>Yes</a:t>
            </a:r>
            <a:r>
              <a:rPr lang="en-US" b="1" dirty="0"/>
              <a:t>, Silvia was incapable of consenting. </a:t>
            </a:r>
          </a:p>
          <a:p>
            <a:pPr lvl="1"/>
            <a:r>
              <a:rPr lang="en-US" dirty="0" smtClean="0"/>
              <a:t>Yes</a:t>
            </a:r>
            <a:r>
              <a:rPr lang="en-US" dirty="0"/>
              <a:t>, but only because she passed out. </a:t>
            </a:r>
          </a:p>
          <a:p>
            <a:pPr marL="0" indent="0">
              <a:buNone/>
            </a:pPr>
            <a:endParaRPr lang="en-US" dirty="0"/>
          </a:p>
          <a:p>
            <a:pPr marL="0" indent="0">
              <a:buNone/>
            </a:pPr>
            <a:r>
              <a:rPr lang="en-US" dirty="0" smtClean="0"/>
              <a:t>Consent </a:t>
            </a:r>
            <a:r>
              <a:rPr lang="en-US" dirty="0"/>
              <a:t>is words or overt acts by a competent person indicating that they agree to a sexual act. Silvia could not provide this consent because she was heavily intoxicated. Even if Silvia had said she wanted to have sex, it was Nate’s responsibility to realize that she was too drunk to make that decision and not have sex with her. </a:t>
            </a:r>
          </a:p>
        </p:txBody>
      </p:sp>
      <p:sp>
        <p:nvSpPr>
          <p:cNvPr id="5" name="TextBox 4"/>
          <p:cNvSpPr txBox="1"/>
          <p:nvPr/>
        </p:nvSpPr>
        <p:spPr>
          <a:xfrm>
            <a:off x="2590800" y="5758934"/>
            <a:ext cx="3995325" cy="369332"/>
          </a:xfrm>
          <a:prstGeom prst="rect">
            <a:avLst/>
          </a:prstGeom>
          <a:noFill/>
        </p:spPr>
        <p:txBody>
          <a:bodyPr wrap="none" rtlCol="0">
            <a:spAutoFit/>
          </a:bodyPr>
          <a:lstStyle/>
          <a:p>
            <a:r>
              <a:rPr lang="en-US" b="1" dirty="0" smtClean="0">
                <a:latin typeface="+mj-lt"/>
              </a:rPr>
              <a:t>Read</a:t>
            </a:r>
            <a:r>
              <a:rPr lang="en-US" dirty="0" smtClean="0">
                <a:latin typeface="+mj-lt"/>
              </a:rPr>
              <a:t> </a:t>
            </a:r>
            <a:r>
              <a:rPr lang="en-US" b="1" dirty="0" smtClean="0">
                <a:latin typeface="+mj-lt"/>
              </a:rPr>
              <a:t>Article</a:t>
            </a:r>
            <a:r>
              <a:rPr lang="en-US" b="1" dirty="0">
                <a:latin typeface="+mj-lt"/>
              </a:rPr>
              <a:t>: </a:t>
            </a:r>
            <a:r>
              <a:rPr lang="en-US" dirty="0">
                <a:latin typeface="+mj-lt"/>
                <a:hlinkClick r:id="rId3" action="ppaction://hlinkfile"/>
              </a:rPr>
              <a:t>Recognizing Sexual Assault </a:t>
            </a:r>
            <a:endParaRPr lang="en-US" dirty="0">
              <a:latin typeface="+mj-lt"/>
            </a:endParaRPr>
          </a:p>
        </p:txBody>
      </p:sp>
    </p:spTree>
    <p:extLst>
      <p:ext uri="{BB962C8B-B14F-4D97-AF65-F5344CB8AC3E}">
        <p14:creationId xmlns:p14="http://schemas.microsoft.com/office/powerpoint/2010/main" xmlns="" val="3512207269"/>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25424"/>
            <a:ext cx="7800874" cy="896112"/>
          </a:xfrm>
        </p:spPr>
        <p:txBody>
          <a:bodyPr>
            <a:noAutofit/>
          </a:bodyPr>
          <a:lstStyle/>
          <a:p>
            <a:r>
              <a:rPr lang="en-US" sz="3600" b="1" dirty="0"/>
              <a:t>Section A: </a:t>
            </a:r>
            <a:r>
              <a:rPr lang="en-US" sz="3600" dirty="0"/>
              <a:t>Recognize: Where is the Line?</a:t>
            </a:r>
          </a:p>
        </p:txBody>
      </p:sp>
      <p:sp>
        <p:nvSpPr>
          <p:cNvPr id="3" name="Content Placeholder 2"/>
          <p:cNvSpPr>
            <a:spLocks noGrp="1"/>
          </p:cNvSpPr>
          <p:nvPr>
            <p:ph idx="1"/>
          </p:nvPr>
        </p:nvSpPr>
        <p:spPr>
          <a:xfrm>
            <a:off x="442963" y="1935480"/>
            <a:ext cx="8001000" cy="3627120"/>
          </a:xfrm>
        </p:spPr>
        <p:txBody>
          <a:bodyPr>
            <a:normAutofit fontScale="62500" lnSpcReduction="20000"/>
          </a:bodyPr>
          <a:lstStyle/>
          <a:p>
            <a:pPr marL="0" indent="0">
              <a:buNone/>
            </a:pPr>
            <a:r>
              <a:rPr lang="en-US" sz="3500" dirty="0" smtClean="0"/>
              <a:t>But </a:t>
            </a:r>
            <a:r>
              <a:rPr lang="en-US" sz="3500" dirty="0"/>
              <a:t>if she didn’t say “no,” why might it be considered sexual assault? </a:t>
            </a:r>
          </a:p>
          <a:p>
            <a:pPr lvl="1"/>
            <a:r>
              <a:rPr lang="en-US" b="1" dirty="0" smtClean="0"/>
              <a:t>Because </a:t>
            </a:r>
            <a:r>
              <a:rPr lang="en-US" b="1" dirty="0"/>
              <a:t>she perceives herself as a victim and was incapable of giving consent while under the influence of alcohol </a:t>
            </a:r>
          </a:p>
          <a:p>
            <a:pPr lvl="1"/>
            <a:r>
              <a:rPr lang="en-US" dirty="0" smtClean="0"/>
              <a:t>Because </a:t>
            </a:r>
            <a:r>
              <a:rPr lang="en-US" dirty="0"/>
              <a:t>legally only women can be assault victims when alcohol is involved </a:t>
            </a:r>
          </a:p>
          <a:p>
            <a:pPr lvl="1"/>
            <a:r>
              <a:rPr lang="en-US" dirty="0" smtClean="0"/>
              <a:t>Because </a:t>
            </a:r>
            <a:r>
              <a:rPr lang="en-US" dirty="0"/>
              <a:t>they work together and Nate should have known that shipmates should never have sex with each </a:t>
            </a:r>
            <a:r>
              <a:rPr lang="en-US" dirty="0" smtClean="0"/>
              <a:t>other</a:t>
            </a:r>
          </a:p>
          <a:p>
            <a:pPr marL="393192" lvl="1" indent="0">
              <a:buNone/>
            </a:pPr>
            <a:endParaRPr lang="en-US" dirty="0"/>
          </a:p>
          <a:p>
            <a:pPr marL="0" indent="0">
              <a:buNone/>
            </a:pPr>
            <a:r>
              <a:rPr lang="en-US" dirty="0"/>
              <a:t>An intoxicated person is unable to provide consent using overt acts. Even if both Silvia and Nate had been completely sober, in this situation, Silvia did not actually provide consent through words or overt acts. Nate cannot assume consent for a sexual act, even if Silvia consented to making out</a:t>
            </a:r>
            <a:r>
              <a:rPr lang="en-US" dirty="0" smtClean="0"/>
              <a:t>.</a:t>
            </a:r>
            <a:endParaRPr lang="en-US" dirty="0"/>
          </a:p>
          <a:p>
            <a:pPr marL="0" indent="0">
              <a:buNone/>
            </a:pPr>
            <a:endParaRPr lang="en-US" dirty="0"/>
          </a:p>
        </p:txBody>
      </p:sp>
      <p:sp>
        <p:nvSpPr>
          <p:cNvPr id="5" name="TextBox 4"/>
          <p:cNvSpPr txBox="1"/>
          <p:nvPr/>
        </p:nvSpPr>
        <p:spPr>
          <a:xfrm>
            <a:off x="2590800" y="5758934"/>
            <a:ext cx="3995325" cy="369332"/>
          </a:xfrm>
          <a:prstGeom prst="rect">
            <a:avLst/>
          </a:prstGeom>
          <a:noFill/>
        </p:spPr>
        <p:txBody>
          <a:bodyPr wrap="none" rtlCol="0">
            <a:spAutoFit/>
          </a:bodyPr>
          <a:lstStyle/>
          <a:p>
            <a:r>
              <a:rPr lang="en-US" b="1" dirty="0" smtClean="0">
                <a:latin typeface="+mj-lt"/>
              </a:rPr>
              <a:t>Read</a:t>
            </a:r>
            <a:r>
              <a:rPr lang="en-US" dirty="0" smtClean="0">
                <a:latin typeface="+mj-lt"/>
              </a:rPr>
              <a:t> </a:t>
            </a:r>
            <a:r>
              <a:rPr lang="en-US" b="1" dirty="0" smtClean="0">
                <a:latin typeface="+mj-lt"/>
              </a:rPr>
              <a:t>Article</a:t>
            </a:r>
            <a:r>
              <a:rPr lang="en-US" b="1" dirty="0">
                <a:latin typeface="+mj-lt"/>
              </a:rPr>
              <a:t>: </a:t>
            </a:r>
            <a:r>
              <a:rPr lang="en-US" dirty="0">
                <a:latin typeface="+mj-lt"/>
                <a:hlinkClick r:id="rId3" action="ppaction://hlinkfile"/>
              </a:rPr>
              <a:t>Recognizing Sexual Assault </a:t>
            </a:r>
            <a:endParaRPr lang="en-US" dirty="0">
              <a:latin typeface="+mj-lt"/>
            </a:endParaRPr>
          </a:p>
        </p:txBody>
      </p:sp>
    </p:spTree>
    <p:extLst>
      <p:ext uri="{BB962C8B-B14F-4D97-AF65-F5344CB8AC3E}">
        <p14:creationId xmlns:p14="http://schemas.microsoft.com/office/powerpoint/2010/main" xmlns="" val="697990005"/>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726" y="859469"/>
            <a:ext cx="7724674" cy="893131"/>
          </a:xfrm>
        </p:spPr>
        <p:txBody>
          <a:bodyPr>
            <a:noAutofit/>
          </a:bodyPr>
          <a:lstStyle/>
          <a:p>
            <a:r>
              <a:rPr lang="en-US" sz="3200" dirty="0" smtClean="0"/>
              <a:t/>
            </a:r>
            <a:br>
              <a:rPr lang="en-US" sz="3200" dirty="0" smtClean="0"/>
            </a:br>
            <a:r>
              <a:rPr lang="en-US" sz="3600" b="1" dirty="0" smtClean="0"/>
              <a:t>Section A: </a:t>
            </a:r>
            <a:r>
              <a:rPr lang="en-US" sz="3600" dirty="0" smtClean="0"/>
              <a:t>Recognize: Where is the Line?</a:t>
            </a:r>
            <a:r>
              <a:rPr lang="en-US" sz="3200" dirty="0" smtClean="0"/>
              <a:t/>
            </a:r>
            <a:br>
              <a:rPr lang="en-US" sz="3200" dirty="0" smtClean="0"/>
            </a:br>
            <a:r>
              <a:rPr lang="en-US" sz="3200" dirty="0" smtClean="0"/>
              <a:t>	</a:t>
            </a:r>
            <a:endParaRPr lang="en-US" sz="3200" dirty="0"/>
          </a:p>
        </p:txBody>
      </p:sp>
      <p:sp>
        <p:nvSpPr>
          <p:cNvPr id="3" name="Content Placeholder 2"/>
          <p:cNvSpPr>
            <a:spLocks noGrp="1"/>
          </p:cNvSpPr>
          <p:nvPr>
            <p:ph idx="1"/>
          </p:nvPr>
        </p:nvSpPr>
        <p:spPr>
          <a:xfrm>
            <a:off x="1471663" y="2895600"/>
            <a:ext cx="7162800" cy="3162300"/>
          </a:xfrm>
        </p:spPr>
        <p:txBody>
          <a:bodyPr>
            <a:normAutofit fontScale="92500"/>
          </a:bodyPr>
          <a:lstStyle/>
          <a:p>
            <a:pPr marL="393192" lvl="1" indent="0">
              <a:buNone/>
            </a:pPr>
            <a:r>
              <a:rPr lang="en-US" sz="2400" b="1" i="1" dirty="0" smtClean="0"/>
              <a:t>Tracey </a:t>
            </a:r>
            <a:r>
              <a:rPr lang="en-US" sz="2400" b="1" i="1" dirty="0"/>
              <a:t>and Scott drink heavily before he took her back to his place. They start fooling around. Scott tells Tracey that he feels like he is going to pass out. Tracey says, “Don’t worry” and they have sex. </a:t>
            </a:r>
            <a:r>
              <a:rPr lang="en-US" sz="2400" dirty="0"/>
              <a:t>	</a:t>
            </a:r>
          </a:p>
          <a:p>
            <a:pPr marL="0" indent="0">
              <a:buNone/>
            </a:pPr>
            <a:endParaRPr lang="en-US" sz="2400" dirty="0"/>
          </a:p>
          <a:p>
            <a:pPr marL="0" indent="0">
              <a:buNone/>
            </a:pPr>
            <a:r>
              <a:rPr lang="en-US" sz="2400" dirty="0" smtClean="0"/>
              <a:t>Assault</a:t>
            </a:r>
            <a:r>
              <a:rPr lang="en-US" sz="2400" dirty="0"/>
              <a:t>. Just because Scott didn’t distinctly say “no” doesn’t mean he consented. Someone who is intoxicated as a result of drug or alcohol use is never in a position to consent to sex. </a:t>
            </a:r>
          </a:p>
          <a:p>
            <a:pPr marL="0" indent="0">
              <a:buNone/>
            </a:pPr>
            <a:endParaRPr lang="en-US" sz="2400" dirty="0"/>
          </a:p>
        </p:txBody>
      </p:sp>
      <p:sp>
        <p:nvSpPr>
          <p:cNvPr id="5" name="TextBox 4"/>
          <p:cNvSpPr txBox="1"/>
          <p:nvPr/>
        </p:nvSpPr>
        <p:spPr>
          <a:xfrm>
            <a:off x="533400" y="1752600"/>
            <a:ext cx="8610600" cy="707886"/>
          </a:xfrm>
          <a:prstGeom prst="rect">
            <a:avLst/>
          </a:prstGeom>
          <a:noFill/>
        </p:spPr>
        <p:txBody>
          <a:bodyPr wrap="square" rtlCol="0">
            <a:spAutoFit/>
          </a:bodyPr>
          <a:lstStyle/>
          <a:p>
            <a:pPr lvl="0">
              <a:spcBef>
                <a:spcPct val="20000"/>
              </a:spcBef>
              <a:buClr>
                <a:srgbClr val="0F6FC6">
                  <a:lumMod val="75000"/>
                </a:srgbClr>
              </a:buClr>
              <a:buSzPct val="95000"/>
            </a:pPr>
            <a:r>
              <a:rPr lang="en-US" sz="2000" dirty="0">
                <a:solidFill>
                  <a:srgbClr val="062A4A"/>
                </a:solidFill>
                <a:latin typeface="Calibri"/>
              </a:rPr>
              <a:t>Try to decide whether the following are examples of sexual assault or acceptable behavior. Each of the scenarios is followed by the answer and an explanation. </a:t>
            </a:r>
          </a:p>
        </p:txBody>
      </p:sp>
    </p:spTree>
    <p:extLst>
      <p:ext uri="{BB962C8B-B14F-4D97-AF65-F5344CB8AC3E}">
        <p14:creationId xmlns:p14="http://schemas.microsoft.com/office/powerpoint/2010/main" xmlns="" val="4284886605"/>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2171700" y="628650"/>
            <a:ext cx="4800600" cy="5924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
        <p:nvSpPr>
          <p:cNvPr id="7" name="TextBox 6"/>
          <p:cNvSpPr txBox="1"/>
          <p:nvPr/>
        </p:nvSpPr>
        <p:spPr>
          <a:xfrm>
            <a:off x="609600" y="2209800"/>
            <a:ext cx="8001000" cy="4247317"/>
          </a:xfrm>
          <a:prstGeom prst="rect">
            <a:avLst/>
          </a:prstGeom>
          <a:solidFill>
            <a:schemeClr val="bg1"/>
          </a:solidFill>
          <a:ln w="19050" cmpd="thinThick">
            <a:solidFill>
              <a:schemeClr val="tx2"/>
            </a:solidFill>
          </a:ln>
          <a:effectLst>
            <a:outerShdw blurRad="50800" dist="38100" dir="2700000" algn="tl" rotWithShape="0">
              <a:prstClr val="black">
                <a:alpha val="40000"/>
              </a:prstClr>
            </a:outerShdw>
          </a:effectLst>
        </p:spPr>
        <p:txBody>
          <a:bodyPr wrap="square" lIns="274320" tIns="182880" rIns="274320" bIns="182880" anchor="ctr">
            <a:spAutoFit/>
          </a:bodyPr>
          <a:lstStyle/>
          <a:p>
            <a:pPr algn="just"/>
            <a:r>
              <a:rPr lang="en-US" sz="2800" dirty="0" smtClean="0">
                <a:latin typeface="+mj-lt"/>
                <a:cs typeface="+mn-cs"/>
              </a:rPr>
              <a:t>Everyone should expect and demand the opportunity to work, develop and achieve his or her full potential, whether serving as a member on active duty, drilling Reservist, civilian employee or Auxiliary volunteer. Adherence to Equal Opportunity principles and our core values of Honor, Respect and Devotion to Duty, will promote positive command climates and enhance mission readiness and execution.</a:t>
            </a:r>
            <a:endParaRPr lang="en-US" sz="2800" dirty="0">
              <a:latin typeface="+mj-lt"/>
              <a:cs typeface="+mn-cs"/>
            </a:endParaRPr>
          </a:p>
        </p:txBody>
      </p:sp>
    </p:spTree>
    <p:extLst>
      <p:ext uri="{BB962C8B-B14F-4D97-AF65-F5344CB8AC3E}">
        <p14:creationId xmlns:p14="http://schemas.microsoft.com/office/powerpoint/2010/main" xmlns="" val="2716141318"/>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726" y="859469"/>
            <a:ext cx="7724674" cy="893131"/>
          </a:xfrm>
        </p:spPr>
        <p:txBody>
          <a:bodyPr>
            <a:noAutofit/>
          </a:bodyPr>
          <a:lstStyle/>
          <a:p>
            <a:r>
              <a:rPr lang="en-US" sz="3200" dirty="0" smtClean="0"/>
              <a:t/>
            </a:r>
            <a:br>
              <a:rPr lang="en-US" sz="3200" dirty="0" smtClean="0"/>
            </a:br>
            <a:r>
              <a:rPr lang="en-US" sz="3600" b="1" dirty="0" smtClean="0"/>
              <a:t>Section A: </a:t>
            </a:r>
            <a:r>
              <a:rPr lang="en-US" sz="3600" dirty="0" smtClean="0"/>
              <a:t>Recognize: Where is the Line?</a:t>
            </a:r>
            <a:r>
              <a:rPr lang="en-US" sz="3200" dirty="0" smtClean="0"/>
              <a:t/>
            </a:r>
            <a:br>
              <a:rPr lang="en-US" sz="3200" dirty="0" smtClean="0"/>
            </a:br>
            <a:r>
              <a:rPr lang="en-US" sz="3200" dirty="0" smtClean="0"/>
              <a:t>	</a:t>
            </a:r>
            <a:endParaRPr lang="en-US" sz="3200" dirty="0"/>
          </a:p>
        </p:txBody>
      </p:sp>
      <p:sp>
        <p:nvSpPr>
          <p:cNvPr id="3" name="Content Placeholder 2"/>
          <p:cNvSpPr>
            <a:spLocks noGrp="1"/>
          </p:cNvSpPr>
          <p:nvPr>
            <p:ph idx="1"/>
          </p:nvPr>
        </p:nvSpPr>
        <p:spPr>
          <a:xfrm>
            <a:off x="1471663" y="2895600"/>
            <a:ext cx="7162800" cy="3162300"/>
          </a:xfrm>
        </p:spPr>
        <p:txBody>
          <a:bodyPr>
            <a:normAutofit fontScale="92500" lnSpcReduction="10000"/>
          </a:bodyPr>
          <a:lstStyle/>
          <a:p>
            <a:pPr marL="393192" lvl="1" indent="0">
              <a:buNone/>
            </a:pPr>
            <a:r>
              <a:rPr lang="en-US" sz="2400" b="1" i="1" dirty="0"/>
              <a:t>Sandra sends John text messages, including explicit pictures of herself, saying that she wants to have sex with him. Later, John initiates sex and Sandra says, "Not now." John ignores her because he thinks she’s playing "hard to get" and has sex with her.</a:t>
            </a:r>
            <a:endParaRPr lang="en-US" sz="2400" b="1" i="1" dirty="0" smtClean="0"/>
          </a:p>
          <a:p>
            <a:pPr marL="0" indent="0">
              <a:buNone/>
            </a:pPr>
            <a:endParaRPr lang="en-US" sz="2400" dirty="0"/>
          </a:p>
          <a:p>
            <a:pPr marL="0" indent="0">
              <a:buNone/>
            </a:pPr>
            <a:r>
              <a:rPr lang="en-US" sz="2400" dirty="0" smtClean="0"/>
              <a:t>Assault</a:t>
            </a:r>
            <a:r>
              <a:rPr lang="en-US" sz="2400" dirty="0"/>
              <a:t>. Sandra has the right to change her mind at any time. Consent is not assumed just because Sandra had indicated previously that she wanted to have sex. </a:t>
            </a:r>
          </a:p>
          <a:p>
            <a:pPr marL="0" indent="0">
              <a:buNone/>
            </a:pPr>
            <a:endParaRPr lang="en-US" sz="2400" dirty="0"/>
          </a:p>
        </p:txBody>
      </p:sp>
      <p:sp>
        <p:nvSpPr>
          <p:cNvPr id="5" name="TextBox 4"/>
          <p:cNvSpPr txBox="1"/>
          <p:nvPr/>
        </p:nvSpPr>
        <p:spPr>
          <a:xfrm>
            <a:off x="533400" y="1752600"/>
            <a:ext cx="8610600" cy="707886"/>
          </a:xfrm>
          <a:prstGeom prst="rect">
            <a:avLst/>
          </a:prstGeom>
          <a:noFill/>
        </p:spPr>
        <p:txBody>
          <a:bodyPr wrap="square" rtlCol="0">
            <a:spAutoFit/>
          </a:bodyPr>
          <a:lstStyle/>
          <a:p>
            <a:pPr lvl="0">
              <a:spcBef>
                <a:spcPct val="20000"/>
              </a:spcBef>
              <a:buClr>
                <a:srgbClr val="0F6FC6">
                  <a:lumMod val="75000"/>
                </a:srgbClr>
              </a:buClr>
              <a:buSzPct val="95000"/>
            </a:pPr>
            <a:r>
              <a:rPr lang="en-US" sz="2000" dirty="0">
                <a:solidFill>
                  <a:srgbClr val="062A4A"/>
                </a:solidFill>
                <a:latin typeface="Calibri"/>
              </a:rPr>
              <a:t>Try to decide whether the following are examples of sexual assault or acceptable behavior. Each of the scenarios is followed by the answer and an explanation. </a:t>
            </a:r>
          </a:p>
        </p:txBody>
      </p:sp>
    </p:spTree>
    <p:extLst>
      <p:ext uri="{BB962C8B-B14F-4D97-AF65-F5344CB8AC3E}">
        <p14:creationId xmlns:p14="http://schemas.microsoft.com/office/powerpoint/2010/main" xmlns="" val="4248716231"/>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726" y="859469"/>
            <a:ext cx="7724674" cy="893131"/>
          </a:xfrm>
        </p:spPr>
        <p:txBody>
          <a:bodyPr>
            <a:noAutofit/>
          </a:bodyPr>
          <a:lstStyle/>
          <a:p>
            <a:r>
              <a:rPr lang="en-US" sz="3200" dirty="0" smtClean="0"/>
              <a:t/>
            </a:r>
            <a:br>
              <a:rPr lang="en-US" sz="3200" dirty="0" smtClean="0"/>
            </a:br>
            <a:r>
              <a:rPr lang="en-US" sz="3600" b="1" dirty="0" smtClean="0"/>
              <a:t>Section A: </a:t>
            </a:r>
            <a:r>
              <a:rPr lang="en-US" sz="3600" dirty="0" smtClean="0"/>
              <a:t>Recognize: Where is the Line?</a:t>
            </a:r>
            <a:r>
              <a:rPr lang="en-US" sz="3200" dirty="0" smtClean="0"/>
              <a:t/>
            </a:r>
            <a:br>
              <a:rPr lang="en-US" sz="3200" dirty="0" smtClean="0"/>
            </a:br>
            <a:r>
              <a:rPr lang="en-US" sz="3200" dirty="0" smtClean="0"/>
              <a:t>	</a:t>
            </a:r>
            <a:endParaRPr lang="en-US" sz="3200" dirty="0"/>
          </a:p>
        </p:txBody>
      </p:sp>
      <p:sp>
        <p:nvSpPr>
          <p:cNvPr id="3" name="Content Placeholder 2"/>
          <p:cNvSpPr>
            <a:spLocks noGrp="1"/>
          </p:cNvSpPr>
          <p:nvPr>
            <p:ph idx="1"/>
          </p:nvPr>
        </p:nvSpPr>
        <p:spPr>
          <a:xfrm>
            <a:off x="1471663" y="2895600"/>
            <a:ext cx="7162800" cy="3162300"/>
          </a:xfrm>
        </p:spPr>
        <p:txBody>
          <a:bodyPr>
            <a:normAutofit/>
          </a:bodyPr>
          <a:lstStyle/>
          <a:p>
            <a:pPr marL="393192" lvl="1" indent="0">
              <a:buNone/>
            </a:pPr>
            <a:r>
              <a:rPr lang="en-US" sz="2200" b="1" i="1" dirty="0"/>
              <a:t>LTJG Jones meets Maria at a bar where they dance and have drinks. Later that evening, Maria and LTJG Jones both verbally agree to, and have, sex. LTJG Jones later finds out that Maria is sixteen</a:t>
            </a:r>
            <a:r>
              <a:rPr lang="en-US" sz="2200" b="1" i="1" dirty="0" smtClean="0"/>
              <a:t>.</a:t>
            </a:r>
          </a:p>
          <a:p>
            <a:pPr marL="393192" lvl="1" indent="0">
              <a:buNone/>
            </a:pPr>
            <a:endParaRPr lang="en-US" sz="2200" dirty="0"/>
          </a:p>
          <a:p>
            <a:pPr marL="0" indent="0">
              <a:buNone/>
            </a:pPr>
            <a:r>
              <a:rPr lang="en-US" sz="2200" dirty="0" smtClean="0"/>
              <a:t>Assault</a:t>
            </a:r>
            <a:r>
              <a:rPr lang="en-US" sz="2200" dirty="0"/>
              <a:t>. A minor is legally unable to consent. LTJG Jones was responsible for making sure that his partner was of age. His ignorance of her age cannot be considered a valid excuse.</a:t>
            </a:r>
          </a:p>
          <a:p>
            <a:pPr marL="0" indent="0">
              <a:buNone/>
            </a:pPr>
            <a:endParaRPr lang="en-US" sz="2400" dirty="0"/>
          </a:p>
        </p:txBody>
      </p:sp>
      <p:sp>
        <p:nvSpPr>
          <p:cNvPr id="5" name="TextBox 4"/>
          <p:cNvSpPr txBox="1"/>
          <p:nvPr/>
        </p:nvSpPr>
        <p:spPr>
          <a:xfrm>
            <a:off x="533400" y="1752600"/>
            <a:ext cx="8610600" cy="707886"/>
          </a:xfrm>
          <a:prstGeom prst="rect">
            <a:avLst/>
          </a:prstGeom>
          <a:noFill/>
        </p:spPr>
        <p:txBody>
          <a:bodyPr wrap="square" rtlCol="0">
            <a:spAutoFit/>
          </a:bodyPr>
          <a:lstStyle/>
          <a:p>
            <a:pPr lvl="0">
              <a:spcBef>
                <a:spcPct val="20000"/>
              </a:spcBef>
              <a:buClr>
                <a:srgbClr val="0F6FC6">
                  <a:lumMod val="75000"/>
                </a:srgbClr>
              </a:buClr>
              <a:buSzPct val="95000"/>
            </a:pPr>
            <a:r>
              <a:rPr lang="en-US" sz="2000" dirty="0">
                <a:solidFill>
                  <a:srgbClr val="062A4A"/>
                </a:solidFill>
                <a:latin typeface="Calibri"/>
              </a:rPr>
              <a:t>Try to decide whether the following are examples of sexual assault or acceptable behavior. Each of the scenarios is followed by the answer and an explanation. </a:t>
            </a:r>
          </a:p>
        </p:txBody>
      </p:sp>
    </p:spTree>
    <p:extLst>
      <p:ext uri="{BB962C8B-B14F-4D97-AF65-F5344CB8AC3E}">
        <p14:creationId xmlns:p14="http://schemas.microsoft.com/office/powerpoint/2010/main" xmlns="" val="3528891453"/>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726" y="859469"/>
            <a:ext cx="7724674" cy="893131"/>
          </a:xfrm>
        </p:spPr>
        <p:txBody>
          <a:bodyPr>
            <a:noAutofit/>
          </a:bodyPr>
          <a:lstStyle/>
          <a:p>
            <a:r>
              <a:rPr lang="en-US" sz="3200" dirty="0" smtClean="0"/>
              <a:t/>
            </a:r>
            <a:br>
              <a:rPr lang="en-US" sz="3200" dirty="0" smtClean="0"/>
            </a:br>
            <a:r>
              <a:rPr lang="en-US" sz="3600" b="1" dirty="0" smtClean="0"/>
              <a:t>Section A: </a:t>
            </a:r>
            <a:r>
              <a:rPr lang="en-US" sz="3600" dirty="0" smtClean="0"/>
              <a:t>Recognize: Where is the Line?</a:t>
            </a:r>
            <a:r>
              <a:rPr lang="en-US" sz="3200" dirty="0" smtClean="0"/>
              <a:t/>
            </a:r>
            <a:br>
              <a:rPr lang="en-US" sz="3200" dirty="0" smtClean="0"/>
            </a:br>
            <a:r>
              <a:rPr lang="en-US" sz="3200" dirty="0" smtClean="0"/>
              <a:t>	</a:t>
            </a:r>
            <a:endParaRPr lang="en-US" sz="3200" dirty="0"/>
          </a:p>
        </p:txBody>
      </p:sp>
      <p:sp>
        <p:nvSpPr>
          <p:cNvPr id="3" name="Content Placeholder 2"/>
          <p:cNvSpPr>
            <a:spLocks noGrp="1"/>
          </p:cNvSpPr>
          <p:nvPr>
            <p:ph idx="1"/>
          </p:nvPr>
        </p:nvSpPr>
        <p:spPr>
          <a:xfrm>
            <a:off x="1190726" y="2669458"/>
            <a:ext cx="7162800" cy="3657600"/>
          </a:xfrm>
        </p:spPr>
        <p:txBody>
          <a:bodyPr>
            <a:normAutofit lnSpcReduction="10000"/>
          </a:bodyPr>
          <a:lstStyle/>
          <a:p>
            <a:pPr marL="365760" lvl="1" indent="0">
              <a:buNone/>
            </a:pPr>
            <a:r>
              <a:rPr lang="en-US" sz="2200" b="1" i="1" dirty="0"/>
              <a:t>Your partner suggests that you have sex with him or her. The two of you already have an intimate relationship, but are not in agreement this night. Your partner physically forces to have sex with him or her.	</a:t>
            </a:r>
          </a:p>
          <a:p>
            <a:pPr marL="393192" lvl="1" indent="0">
              <a:buNone/>
            </a:pPr>
            <a:endParaRPr lang="en-US" sz="2200" dirty="0"/>
          </a:p>
          <a:p>
            <a:pPr marL="0" indent="0">
              <a:buNone/>
            </a:pPr>
            <a:r>
              <a:rPr lang="en-US" sz="2200" dirty="0" smtClean="0"/>
              <a:t>Assault</a:t>
            </a:r>
            <a:r>
              <a:rPr lang="en-US" sz="2200" dirty="0"/>
              <a:t>. It doesn’t matter if you and your partner had or even currently have an intimate relationship; consent must be gained. Forced sex with an intimate partner can be as traumatic as being raped by a stranger. A relationship or marriage is meant to be a mutual partnership; one partner does not become the property of the other.</a:t>
            </a:r>
            <a:endParaRPr lang="en-US" sz="2400" dirty="0"/>
          </a:p>
        </p:txBody>
      </p:sp>
      <p:sp>
        <p:nvSpPr>
          <p:cNvPr id="5" name="TextBox 4"/>
          <p:cNvSpPr txBox="1"/>
          <p:nvPr/>
        </p:nvSpPr>
        <p:spPr>
          <a:xfrm>
            <a:off x="533400" y="1752600"/>
            <a:ext cx="8610600" cy="707886"/>
          </a:xfrm>
          <a:prstGeom prst="rect">
            <a:avLst/>
          </a:prstGeom>
          <a:noFill/>
        </p:spPr>
        <p:txBody>
          <a:bodyPr wrap="square" rtlCol="0">
            <a:spAutoFit/>
          </a:bodyPr>
          <a:lstStyle/>
          <a:p>
            <a:pPr lvl="0">
              <a:spcBef>
                <a:spcPct val="20000"/>
              </a:spcBef>
              <a:buClr>
                <a:srgbClr val="0F6FC6">
                  <a:lumMod val="75000"/>
                </a:srgbClr>
              </a:buClr>
              <a:buSzPct val="95000"/>
            </a:pPr>
            <a:r>
              <a:rPr lang="en-US" sz="2000" dirty="0">
                <a:solidFill>
                  <a:srgbClr val="062A4A"/>
                </a:solidFill>
                <a:latin typeface="Calibri"/>
              </a:rPr>
              <a:t>Try to decide whether the following are examples of sexual assault or acceptable behavior. Each of the scenarios is followed by the answer and an explanation. </a:t>
            </a:r>
          </a:p>
        </p:txBody>
      </p:sp>
    </p:spTree>
    <p:extLst>
      <p:ext uri="{BB962C8B-B14F-4D97-AF65-F5344CB8AC3E}">
        <p14:creationId xmlns:p14="http://schemas.microsoft.com/office/powerpoint/2010/main" xmlns="" val="1239790668"/>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726" y="859469"/>
            <a:ext cx="7724674" cy="893131"/>
          </a:xfrm>
        </p:spPr>
        <p:txBody>
          <a:bodyPr>
            <a:noAutofit/>
          </a:bodyPr>
          <a:lstStyle/>
          <a:p>
            <a:r>
              <a:rPr lang="en-US" sz="3200" dirty="0" smtClean="0"/>
              <a:t/>
            </a:r>
            <a:br>
              <a:rPr lang="en-US" sz="3200" dirty="0" smtClean="0"/>
            </a:br>
            <a:r>
              <a:rPr lang="en-US" sz="3600" b="1" dirty="0" smtClean="0"/>
              <a:t>Section A: </a:t>
            </a:r>
            <a:r>
              <a:rPr lang="en-US" sz="3600" dirty="0" smtClean="0"/>
              <a:t>Recognize: Where is the Line?</a:t>
            </a:r>
            <a:r>
              <a:rPr lang="en-US" sz="3200" dirty="0" smtClean="0"/>
              <a:t/>
            </a:r>
            <a:br>
              <a:rPr lang="en-US" sz="3200" dirty="0" smtClean="0"/>
            </a:br>
            <a:r>
              <a:rPr lang="en-US" sz="3200" dirty="0" smtClean="0"/>
              <a:t>	</a:t>
            </a:r>
            <a:endParaRPr lang="en-US" sz="3200" dirty="0"/>
          </a:p>
        </p:txBody>
      </p:sp>
      <p:sp>
        <p:nvSpPr>
          <p:cNvPr id="3" name="Content Placeholder 2"/>
          <p:cNvSpPr>
            <a:spLocks noGrp="1"/>
          </p:cNvSpPr>
          <p:nvPr>
            <p:ph idx="1"/>
          </p:nvPr>
        </p:nvSpPr>
        <p:spPr>
          <a:xfrm>
            <a:off x="1190726" y="2849562"/>
            <a:ext cx="7162800" cy="3246438"/>
          </a:xfrm>
        </p:spPr>
        <p:txBody>
          <a:bodyPr>
            <a:normAutofit fontScale="92500" lnSpcReduction="20000"/>
          </a:bodyPr>
          <a:lstStyle/>
          <a:p>
            <a:pPr marL="365760" lvl="1" indent="0">
              <a:buNone/>
            </a:pPr>
            <a:r>
              <a:rPr lang="en-US" sz="2400" b="1" i="1" dirty="0"/>
              <a:t>Mr. Smith (a supervisor) calls Carrie (his subordinate) into his office for a performance review and counseling session. Mr. Smith backs Carrie into a corner of his office and without either of them saying a word, they have sex. </a:t>
            </a:r>
            <a:r>
              <a:rPr lang="en-US" sz="2400" b="1" dirty="0"/>
              <a:t>	</a:t>
            </a:r>
            <a:endParaRPr lang="en-US" sz="2200" b="1" i="1" dirty="0"/>
          </a:p>
          <a:p>
            <a:pPr marL="393192" lvl="1" indent="0">
              <a:buNone/>
            </a:pPr>
            <a:endParaRPr lang="en-US" sz="2200" dirty="0"/>
          </a:p>
          <a:p>
            <a:pPr marL="0" indent="0">
              <a:buNone/>
            </a:pPr>
            <a:r>
              <a:rPr lang="en-US" sz="2400" dirty="0"/>
              <a:t>What Mr. Smith did was an abuse of authority. It left Carrie feeling like she must submit to his demands or sacrifice her career. Using authority to gain sexual favors is a way of gaining power and control over an unwilling person and is considered sexual assault. </a:t>
            </a:r>
          </a:p>
        </p:txBody>
      </p:sp>
      <p:sp>
        <p:nvSpPr>
          <p:cNvPr id="5" name="TextBox 4"/>
          <p:cNvSpPr txBox="1"/>
          <p:nvPr/>
        </p:nvSpPr>
        <p:spPr>
          <a:xfrm>
            <a:off x="533400" y="1752600"/>
            <a:ext cx="8610600" cy="707886"/>
          </a:xfrm>
          <a:prstGeom prst="rect">
            <a:avLst/>
          </a:prstGeom>
          <a:noFill/>
        </p:spPr>
        <p:txBody>
          <a:bodyPr wrap="square" rtlCol="0">
            <a:spAutoFit/>
          </a:bodyPr>
          <a:lstStyle/>
          <a:p>
            <a:pPr lvl="0">
              <a:spcBef>
                <a:spcPct val="20000"/>
              </a:spcBef>
              <a:buClr>
                <a:srgbClr val="0F6FC6">
                  <a:lumMod val="75000"/>
                </a:srgbClr>
              </a:buClr>
              <a:buSzPct val="95000"/>
            </a:pPr>
            <a:r>
              <a:rPr lang="en-US" sz="2000" dirty="0">
                <a:solidFill>
                  <a:srgbClr val="062A4A"/>
                </a:solidFill>
                <a:latin typeface="Calibri"/>
              </a:rPr>
              <a:t>Try to decide whether the following are examples of sexual assault or acceptable behavior. Each of the scenarios is followed by the answer and an explanation. </a:t>
            </a:r>
          </a:p>
        </p:txBody>
      </p:sp>
    </p:spTree>
    <p:extLst>
      <p:ext uri="{BB962C8B-B14F-4D97-AF65-F5344CB8AC3E}">
        <p14:creationId xmlns:p14="http://schemas.microsoft.com/office/powerpoint/2010/main" xmlns="" val="1492766219"/>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726" y="859469"/>
            <a:ext cx="7724674" cy="893131"/>
          </a:xfrm>
        </p:spPr>
        <p:txBody>
          <a:bodyPr>
            <a:noAutofit/>
          </a:bodyPr>
          <a:lstStyle/>
          <a:p>
            <a:r>
              <a:rPr lang="en-US" sz="3200" dirty="0" smtClean="0"/>
              <a:t/>
            </a:r>
            <a:br>
              <a:rPr lang="en-US" sz="3200" dirty="0" smtClean="0"/>
            </a:br>
            <a:r>
              <a:rPr lang="en-US" sz="3600" b="1" dirty="0" smtClean="0"/>
              <a:t>Section A: </a:t>
            </a:r>
            <a:r>
              <a:rPr lang="en-US" sz="3600" dirty="0" smtClean="0"/>
              <a:t>Recognize: Where is the Line?</a:t>
            </a:r>
            <a:r>
              <a:rPr lang="en-US" sz="3200" dirty="0" smtClean="0"/>
              <a:t/>
            </a:r>
            <a:br>
              <a:rPr lang="en-US" sz="3200" dirty="0" smtClean="0"/>
            </a:br>
            <a:r>
              <a:rPr lang="en-US" sz="3200" dirty="0" smtClean="0"/>
              <a:t>	</a:t>
            </a:r>
            <a:endParaRPr lang="en-US" sz="3200" dirty="0"/>
          </a:p>
        </p:txBody>
      </p:sp>
      <p:sp>
        <p:nvSpPr>
          <p:cNvPr id="3" name="Content Placeholder 2"/>
          <p:cNvSpPr>
            <a:spLocks noGrp="1"/>
          </p:cNvSpPr>
          <p:nvPr>
            <p:ph idx="1"/>
          </p:nvPr>
        </p:nvSpPr>
        <p:spPr>
          <a:xfrm>
            <a:off x="1190726" y="2728452"/>
            <a:ext cx="7162800" cy="3824748"/>
          </a:xfrm>
        </p:spPr>
        <p:txBody>
          <a:bodyPr>
            <a:normAutofit lnSpcReduction="10000"/>
          </a:bodyPr>
          <a:lstStyle/>
          <a:p>
            <a:pPr marL="365760" lvl="1" indent="0">
              <a:buNone/>
            </a:pPr>
            <a:r>
              <a:rPr lang="en-US" sz="2200" b="1" i="1" dirty="0"/>
              <a:t>Brad is waiting outside of a bar for a cab when he sees Susan who appears to be very drunk. He is very attracted to her, so he asks her for her phone number. Brad gives Susan his cab and gives her a call the following afternoon. </a:t>
            </a:r>
            <a:endParaRPr lang="en-US" sz="2200" b="1" i="1" dirty="0" smtClean="0"/>
          </a:p>
          <a:p>
            <a:pPr marL="365760" lvl="1" indent="0">
              <a:buNone/>
            </a:pPr>
            <a:r>
              <a:rPr lang="en-US" sz="2200" dirty="0"/>
              <a:t>	</a:t>
            </a:r>
          </a:p>
          <a:p>
            <a:pPr marL="0" indent="0">
              <a:buNone/>
            </a:pPr>
            <a:r>
              <a:rPr lang="en-US" sz="2200" dirty="0"/>
              <a:t>Acceptable behavior. Brad acted responsibly by asking Susan for her phone number, instead of taking advantage of her when she was drunk. He can ask her later when she’s sober, thus respecting her right to choose and allowing him to protect himself from the penalties of sexual assault.</a:t>
            </a:r>
          </a:p>
        </p:txBody>
      </p:sp>
      <p:sp>
        <p:nvSpPr>
          <p:cNvPr id="5" name="TextBox 4"/>
          <p:cNvSpPr txBox="1"/>
          <p:nvPr/>
        </p:nvSpPr>
        <p:spPr>
          <a:xfrm>
            <a:off x="533400" y="1752600"/>
            <a:ext cx="8610600" cy="707886"/>
          </a:xfrm>
          <a:prstGeom prst="rect">
            <a:avLst/>
          </a:prstGeom>
          <a:noFill/>
        </p:spPr>
        <p:txBody>
          <a:bodyPr wrap="square" rtlCol="0">
            <a:spAutoFit/>
          </a:bodyPr>
          <a:lstStyle/>
          <a:p>
            <a:pPr lvl="0">
              <a:spcBef>
                <a:spcPct val="20000"/>
              </a:spcBef>
              <a:buClr>
                <a:srgbClr val="0F6FC6">
                  <a:lumMod val="75000"/>
                </a:srgbClr>
              </a:buClr>
              <a:buSzPct val="95000"/>
            </a:pPr>
            <a:r>
              <a:rPr lang="en-US" sz="2000" dirty="0">
                <a:solidFill>
                  <a:srgbClr val="062A4A"/>
                </a:solidFill>
                <a:latin typeface="Calibri"/>
              </a:rPr>
              <a:t>Try to decide whether the following are examples of sexual assault or acceptable behavior. Each of the scenarios is followed by the answer and an explanation. </a:t>
            </a:r>
          </a:p>
        </p:txBody>
      </p:sp>
    </p:spTree>
    <p:extLst>
      <p:ext uri="{BB962C8B-B14F-4D97-AF65-F5344CB8AC3E}">
        <p14:creationId xmlns:p14="http://schemas.microsoft.com/office/powerpoint/2010/main" xmlns="" val="1248945518"/>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726" y="859469"/>
            <a:ext cx="7724674" cy="893131"/>
          </a:xfrm>
        </p:spPr>
        <p:txBody>
          <a:bodyPr>
            <a:noAutofit/>
          </a:bodyPr>
          <a:lstStyle/>
          <a:p>
            <a:r>
              <a:rPr lang="en-US" sz="3200" dirty="0" smtClean="0"/>
              <a:t/>
            </a:r>
            <a:br>
              <a:rPr lang="en-US" sz="3200" dirty="0" smtClean="0"/>
            </a:br>
            <a:r>
              <a:rPr lang="en-US" sz="3600" b="1" dirty="0" smtClean="0"/>
              <a:t>Section A: </a:t>
            </a:r>
            <a:r>
              <a:rPr lang="en-US" sz="3600" dirty="0" smtClean="0"/>
              <a:t>Recognize: Where is the Line?</a:t>
            </a:r>
            <a:r>
              <a:rPr lang="en-US" sz="3200" dirty="0" smtClean="0"/>
              <a:t/>
            </a:r>
            <a:br>
              <a:rPr lang="en-US" sz="3200" dirty="0" smtClean="0"/>
            </a:br>
            <a:r>
              <a:rPr lang="en-US" sz="3200" dirty="0" smtClean="0"/>
              <a:t>	</a:t>
            </a:r>
            <a:endParaRPr lang="en-US" sz="3200" dirty="0"/>
          </a:p>
        </p:txBody>
      </p:sp>
      <p:sp>
        <p:nvSpPr>
          <p:cNvPr id="3" name="Content Placeholder 2"/>
          <p:cNvSpPr>
            <a:spLocks noGrp="1"/>
          </p:cNvSpPr>
          <p:nvPr>
            <p:ph idx="1"/>
          </p:nvPr>
        </p:nvSpPr>
        <p:spPr>
          <a:xfrm>
            <a:off x="1471663" y="2895600"/>
            <a:ext cx="7162800" cy="3162300"/>
          </a:xfrm>
        </p:spPr>
        <p:txBody>
          <a:bodyPr>
            <a:normAutofit fontScale="92500" lnSpcReduction="20000"/>
          </a:bodyPr>
          <a:lstStyle/>
          <a:p>
            <a:pPr marL="365760" lvl="1" indent="0">
              <a:buNone/>
            </a:pPr>
            <a:r>
              <a:rPr lang="en-US" sz="2400" b="1" i="1" dirty="0"/>
              <a:t>Jennifer had been drinking at the bar all evening. She sees Ryan, who in her opinion is a cute guy, also hanging out at the bar. Jennifer runs up to him to kiss him. Ryan tries to block her attempts and moves his head away. Jennifer grabs his head and kisses him. </a:t>
            </a:r>
            <a:r>
              <a:rPr lang="en-US" sz="2400" dirty="0"/>
              <a:t>	</a:t>
            </a:r>
          </a:p>
          <a:p>
            <a:pPr marL="393192" lvl="1" indent="0">
              <a:buNone/>
            </a:pPr>
            <a:endParaRPr lang="en-US" sz="2200" dirty="0"/>
          </a:p>
          <a:p>
            <a:pPr marL="0" indent="0">
              <a:buNone/>
            </a:pPr>
            <a:r>
              <a:rPr lang="en-US" sz="2400" dirty="0"/>
              <a:t>Assault. What Jennifer did can be considered sexual assault since, for Ryan, it was an unwanted sexual act. Also note that we are responsible for our actions regardless of whether or not we are under the influence.</a:t>
            </a:r>
          </a:p>
          <a:p>
            <a:pPr marL="0" indent="0">
              <a:buNone/>
            </a:pPr>
            <a:endParaRPr lang="en-US" sz="2400" dirty="0"/>
          </a:p>
          <a:p>
            <a:pPr marL="0" indent="0">
              <a:buNone/>
            </a:pPr>
            <a:endParaRPr lang="en-US" sz="2400" dirty="0"/>
          </a:p>
        </p:txBody>
      </p:sp>
      <p:sp>
        <p:nvSpPr>
          <p:cNvPr id="5" name="TextBox 4"/>
          <p:cNvSpPr txBox="1"/>
          <p:nvPr/>
        </p:nvSpPr>
        <p:spPr>
          <a:xfrm>
            <a:off x="533400" y="1752600"/>
            <a:ext cx="8610600" cy="707886"/>
          </a:xfrm>
          <a:prstGeom prst="rect">
            <a:avLst/>
          </a:prstGeom>
          <a:noFill/>
        </p:spPr>
        <p:txBody>
          <a:bodyPr wrap="square" rtlCol="0">
            <a:spAutoFit/>
          </a:bodyPr>
          <a:lstStyle/>
          <a:p>
            <a:pPr lvl="0">
              <a:spcBef>
                <a:spcPct val="20000"/>
              </a:spcBef>
              <a:buClr>
                <a:srgbClr val="0F6FC6">
                  <a:lumMod val="75000"/>
                </a:srgbClr>
              </a:buClr>
              <a:buSzPct val="95000"/>
            </a:pPr>
            <a:r>
              <a:rPr lang="en-US" sz="2000" dirty="0">
                <a:solidFill>
                  <a:srgbClr val="062A4A"/>
                </a:solidFill>
                <a:latin typeface="Calibri"/>
              </a:rPr>
              <a:t>Try to decide whether the following are examples of sexual assault or acceptable behavior. Each of the scenarios is followed by the answer and an explanation. </a:t>
            </a:r>
          </a:p>
        </p:txBody>
      </p:sp>
    </p:spTree>
    <p:extLst>
      <p:ext uri="{BB962C8B-B14F-4D97-AF65-F5344CB8AC3E}">
        <p14:creationId xmlns:p14="http://schemas.microsoft.com/office/powerpoint/2010/main" xmlns="" val="1962549762"/>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726" y="859469"/>
            <a:ext cx="7724674" cy="893131"/>
          </a:xfrm>
        </p:spPr>
        <p:txBody>
          <a:bodyPr>
            <a:noAutofit/>
          </a:bodyPr>
          <a:lstStyle/>
          <a:p>
            <a:r>
              <a:rPr lang="en-US" sz="3200" dirty="0" smtClean="0"/>
              <a:t/>
            </a:r>
            <a:br>
              <a:rPr lang="en-US" sz="3200" dirty="0" smtClean="0"/>
            </a:br>
            <a:r>
              <a:rPr lang="en-US" sz="3600" b="1" dirty="0" smtClean="0"/>
              <a:t>Section A: </a:t>
            </a:r>
            <a:r>
              <a:rPr lang="en-US" sz="3600" dirty="0" smtClean="0"/>
              <a:t>Recognize: Where is the Line?</a:t>
            </a:r>
            <a:r>
              <a:rPr lang="en-US" sz="3200" dirty="0" smtClean="0"/>
              <a:t/>
            </a:r>
            <a:br>
              <a:rPr lang="en-US" sz="3200" dirty="0" smtClean="0"/>
            </a:br>
            <a:r>
              <a:rPr lang="en-US" sz="3200" dirty="0" smtClean="0"/>
              <a:t>	</a:t>
            </a:r>
            <a:endParaRPr lang="en-US" sz="3200" dirty="0"/>
          </a:p>
        </p:txBody>
      </p:sp>
      <p:sp>
        <p:nvSpPr>
          <p:cNvPr id="6" name="Content Placeholder 5"/>
          <p:cNvSpPr>
            <a:spLocks noGrp="1"/>
          </p:cNvSpPr>
          <p:nvPr>
            <p:ph idx="1"/>
          </p:nvPr>
        </p:nvSpPr>
        <p:spPr>
          <a:xfrm>
            <a:off x="609600" y="2438400"/>
            <a:ext cx="8077200" cy="2560320"/>
          </a:xfrm>
        </p:spPr>
        <p:txBody>
          <a:bodyPr/>
          <a:lstStyle/>
          <a:p>
            <a:pPr marL="0" indent="0">
              <a:buNone/>
            </a:pPr>
            <a:r>
              <a:rPr lang="en-US" sz="2800" dirty="0">
                <a:solidFill>
                  <a:srgbClr val="00658E"/>
                </a:solidFill>
              </a:rPr>
              <a:t>Sexual assault involves unwanted sexual contact. This includes situations where force, threats, abuse of authority, or intimidation are used to gain submission. Also, there are circumstances where a person cannot legally consent. </a:t>
            </a:r>
            <a:r>
              <a:rPr lang="en-US" sz="2800" dirty="0"/>
              <a:t>	</a:t>
            </a:r>
          </a:p>
          <a:p>
            <a:endParaRPr lang="en-US" dirty="0"/>
          </a:p>
        </p:txBody>
      </p:sp>
    </p:spTree>
    <p:extLst>
      <p:ext uri="{BB962C8B-B14F-4D97-AF65-F5344CB8AC3E}">
        <p14:creationId xmlns:p14="http://schemas.microsoft.com/office/powerpoint/2010/main" xmlns="" val="3393841849"/>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725" y="780288"/>
            <a:ext cx="7809321" cy="731468"/>
          </a:xfrm>
        </p:spPr>
        <p:txBody>
          <a:bodyPr>
            <a:noAutofit/>
          </a:bodyPr>
          <a:lstStyle/>
          <a:p>
            <a:r>
              <a:rPr lang="en-US" sz="3600" b="1" dirty="0"/>
              <a:t>Section A</a:t>
            </a:r>
            <a:r>
              <a:rPr lang="en-US" sz="2800" b="1" dirty="0"/>
              <a:t>: </a:t>
            </a:r>
            <a:r>
              <a:rPr lang="en-US" sz="2800" b="1" dirty="0" smtClean="0"/>
              <a:t/>
            </a:r>
            <a:br>
              <a:rPr lang="en-US" sz="2800" b="1" dirty="0" smtClean="0"/>
            </a:br>
            <a:r>
              <a:rPr lang="en-US" sz="3600" dirty="0" smtClean="0"/>
              <a:t>Sexual </a:t>
            </a:r>
            <a:r>
              <a:rPr lang="en-US" sz="3600" dirty="0"/>
              <a:t>Harassment </a:t>
            </a:r>
            <a:r>
              <a:rPr lang="en-US" sz="3600" dirty="0" smtClean="0"/>
              <a:t>or </a:t>
            </a:r>
            <a:r>
              <a:rPr lang="en-US" sz="3600" dirty="0"/>
              <a:t>Sexual Assault 	</a:t>
            </a:r>
          </a:p>
        </p:txBody>
      </p:sp>
      <p:pic>
        <p:nvPicPr>
          <p:cNvPr id="10" name="Content Placeholder 9"/>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169671" y="1882934"/>
            <a:ext cx="6653329" cy="2743200"/>
          </a:xfrm>
          <a:prstGeom prst="rect">
            <a:avLst/>
          </a:prstGeom>
        </p:spPr>
      </p:pic>
      <p:sp>
        <p:nvSpPr>
          <p:cNvPr id="3" name="TextBox 2"/>
          <p:cNvSpPr txBox="1"/>
          <p:nvPr/>
        </p:nvSpPr>
        <p:spPr>
          <a:xfrm>
            <a:off x="7374" y="4875202"/>
            <a:ext cx="8992672" cy="1200329"/>
          </a:xfrm>
          <a:prstGeom prst="rect">
            <a:avLst/>
          </a:prstGeom>
          <a:noFill/>
        </p:spPr>
        <p:txBody>
          <a:bodyPr wrap="square" rtlCol="0">
            <a:spAutoFit/>
          </a:bodyPr>
          <a:lstStyle/>
          <a:p>
            <a:r>
              <a:rPr lang="en-US" dirty="0">
                <a:solidFill>
                  <a:srgbClr val="355E91"/>
                </a:solidFill>
                <a:latin typeface="+mj-lt"/>
              </a:rPr>
              <a:t>Besides recognizing the difference between acceptable and unacceptable behavior, you should know the </a:t>
            </a:r>
            <a:r>
              <a:rPr lang="en-US" b="1" dirty="0">
                <a:solidFill>
                  <a:srgbClr val="355E91"/>
                </a:solidFill>
                <a:latin typeface="+mj-lt"/>
              </a:rPr>
              <a:t>difference between sexual harassment and sexual assault</a:t>
            </a:r>
            <a:r>
              <a:rPr lang="en-US" dirty="0">
                <a:solidFill>
                  <a:srgbClr val="355E91"/>
                </a:solidFill>
                <a:latin typeface="+mj-lt"/>
              </a:rPr>
              <a:t>, particularly because the reporting procedures are different. Can you figure out which of the following scenarios is sexual harassment and which is sexual assault? 	</a:t>
            </a:r>
          </a:p>
        </p:txBody>
      </p:sp>
    </p:spTree>
    <p:extLst>
      <p:ext uri="{BB962C8B-B14F-4D97-AF65-F5344CB8AC3E}">
        <p14:creationId xmlns:p14="http://schemas.microsoft.com/office/powerpoint/2010/main" xmlns="" val="3205662380"/>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725" y="780288"/>
            <a:ext cx="7953275" cy="731468"/>
          </a:xfrm>
        </p:spPr>
        <p:txBody>
          <a:bodyPr>
            <a:noAutofit/>
          </a:bodyPr>
          <a:lstStyle/>
          <a:p>
            <a:r>
              <a:rPr lang="en-US" sz="3600" b="1" dirty="0"/>
              <a:t>Section A: </a:t>
            </a:r>
            <a:r>
              <a:rPr lang="en-US" sz="2800" b="1" dirty="0"/>
              <a:t/>
            </a:r>
            <a:br>
              <a:rPr lang="en-US" sz="2800" b="1" dirty="0"/>
            </a:br>
            <a:r>
              <a:rPr lang="en-US" sz="3600" dirty="0"/>
              <a:t>Sexual Harassment or Sexual Assault 	</a:t>
            </a:r>
          </a:p>
        </p:txBody>
      </p:sp>
      <p:pic>
        <p:nvPicPr>
          <p:cNvPr id="10" name="Content Placeholder 9"/>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286000" y="1828800"/>
            <a:ext cx="4989997" cy="2057400"/>
          </a:xfrm>
          <a:prstGeom prst="rect">
            <a:avLst/>
          </a:prstGeom>
        </p:spPr>
      </p:pic>
      <p:sp>
        <p:nvSpPr>
          <p:cNvPr id="3" name="TextBox 2"/>
          <p:cNvSpPr txBox="1"/>
          <p:nvPr/>
        </p:nvSpPr>
        <p:spPr>
          <a:xfrm>
            <a:off x="148870" y="4081937"/>
            <a:ext cx="8992672" cy="2031325"/>
          </a:xfrm>
          <a:prstGeom prst="rect">
            <a:avLst/>
          </a:prstGeom>
          <a:noFill/>
        </p:spPr>
        <p:txBody>
          <a:bodyPr wrap="square" rtlCol="0">
            <a:spAutoFit/>
          </a:bodyPr>
          <a:lstStyle/>
          <a:p>
            <a:r>
              <a:rPr lang="en-US" dirty="0">
                <a:solidFill>
                  <a:srgbClr val="355E91"/>
                </a:solidFill>
                <a:latin typeface="+mj-lt"/>
              </a:rPr>
              <a:t>Every day at work, Andrea would have to face Ryan who would make catcalls at her and call her names as she passed. He would remark that a woman had no business doing her job.</a:t>
            </a:r>
          </a:p>
          <a:p>
            <a:r>
              <a:rPr lang="en-US" dirty="0">
                <a:solidFill>
                  <a:srgbClr val="355E91"/>
                </a:solidFill>
                <a:latin typeface="+mj-lt"/>
              </a:rPr>
              <a:t>One day, he blocked her way, came uncomfortably close to her, and suggested that they have sex. When she looked at him in shock, he laughed and walked away. What are Ryan’s actions?</a:t>
            </a:r>
          </a:p>
          <a:p>
            <a:pPr marL="742950" lvl="1" indent="-285750">
              <a:buFont typeface="Arial" panose="020B0604020202020204" pitchFamily="34" charset="0"/>
              <a:buChar char="•"/>
            </a:pPr>
            <a:r>
              <a:rPr lang="en-US" dirty="0" smtClean="0">
                <a:solidFill>
                  <a:srgbClr val="355E91"/>
                </a:solidFill>
                <a:latin typeface="+mj-lt"/>
              </a:rPr>
              <a:t>Sexual </a:t>
            </a:r>
            <a:r>
              <a:rPr lang="en-US" dirty="0">
                <a:solidFill>
                  <a:srgbClr val="355E91"/>
                </a:solidFill>
                <a:latin typeface="+mj-lt"/>
              </a:rPr>
              <a:t>harassment</a:t>
            </a:r>
          </a:p>
          <a:p>
            <a:pPr marL="742950" lvl="1" indent="-285750">
              <a:buFont typeface="Arial" panose="020B0604020202020204" pitchFamily="34" charset="0"/>
              <a:buChar char="•"/>
            </a:pPr>
            <a:r>
              <a:rPr lang="en-US" dirty="0" smtClean="0">
                <a:solidFill>
                  <a:srgbClr val="355E91"/>
                </a:solidFill>
                <a:latin typeface="+mj-lt"/>
              </a:rPr>
              <a:t>Sexual assault</a:t>
            </a:r>
          </a:p>
          <a:p>
            <a:pPr marL="742950" lvl="1" indent="-285750">
              <a:buFont typeface="Arial" panose="020B0604020202020204" pitchFamily="34" charset="0"/>
              <a:buChar char="•"/>
            </a:pPr>
            <a:r>
              <a:rPr lang="en-US" dirty="0" smtClean="0">
                <a:solidFill>
                  <a:srgbClr val="355E91"/>
                </a:solidFill>
                <a:latin typeface="+mj-lt"/>
              </a:rPr>
              <a:t> </a:t>
            </a:r>
            <a:r>
              <a:rPr lang="en-US" dirty="0">
                <a:solidFill>
                  <a:srgbClr val="355E91"/>
                </a:solidFill>
                <a:latin typeface="+mj-lt"/>
              </a:rPr>
              <a:t>Normal teasing</a:t>
            </a:r>
          </a:p>
        </p:txBody>
      </p:sp>
    </p:spTree>
    <p:extLst>
      <p:ext uri="{BB962C8B-B14F-4D97-AF65-F5344CB8AC3E}">
        <p14:creationId xmlns:p14="http://schemas.microsoft.com/office/powerpoint/2010/main" xmlns="" val="2736872895"/>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725" y="780288"/>
            <a:ext cx="7953275" cy="731468"/>
          </a:xfrm>
        </p:spPr>
        <p:txBody>
          <a:bodyPr>
            <a:noAutofit/>
          </a:bodyPr>
          <a:lstStyle/>
          <a:p>
            <a:r>
              <a:rPr lang="en-US" sz="3600" b="1" dirty="0"/>
              <a:t>Section A: </a:t>
            </a:r>
            <a:r>
              <a:rPr lang="en-US" sz="2800" b="1" dirty="0"/>
              <a:t/>
            </a:r>
            <a:br>
              <a:rPr lang="en-US" sz="2800" b="1" dirty="0"/>
            </a:br>
            <a:r>
              <a:rPr lang="en-US" sz="3600" dirty="0"/>
              <a:t>Sexual Harassment or Sexual Assault 	</a:t>
            </a:r>
          </a:p>
        </p:txBody>
      </p:sp>
      <p:pic>
        <p:nvPicPr>
          <p:cNvPr id="10" name="Content Placeholder 9"/>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286000" y="1828800"/>
            <a:ext cx="4989997" cy="2057400"/>
          </a:xfrm>
          <a:prstGeom prst="rect">
            <a:avLst/>
          </a:prstGeom>
        </p:spPr>
      </p:pic>
      <p:sp>
        <p:nvSpPr>
          <p:cNvPr id="3" name="TextBox 2"/>
          <p:cNvSpPr txBox="1"/>
          <p:nvPr/>
        </p:nvSpPr>
        <p:spPr>
          <a:xfrm>
            <a:off x="76200" y="4277400"/>
            <a:ext cx="8992672" cy="2031325"/>
          </a:xfrm>
          <a:prstGeom prst="rect">
            <a:avLst/>
          </a:prstGeom>
          <a:noFill/>
        </p:spPr>
        <p:txBody>
          <a:bodyPr wrap="square" rtlCol="0">
            <a:spAutoFit/>
          </a:bodyPr>
          <a:lstStyle/>
          <a:p>
            <a:r>
              <a:rPr lang="en-US" b="1" dirty="0">
                <a:solidFill>
                  <a:srgbClr val="355E91"/>
                </a:solidFill>
                <a:latin typeface="Calibri" panose="020F0502020204030204" pitchFamily="34" charset="0"/>
              </a:rPr>
              <a:t>This is sexual harassment. The intimidation and proposition was threatening but Ryan did not actually touch her, so it cannot be considered sexual assault. However, he has created an atmosphere of fear and hostility for Andrea. Andrea will probably be concentrating more on avoiding and dealing with him than on her job, which will affect both her and those who rely on her. Ryan’s conduct is unacceptable and may be reported through sexual harassment reporting procedures.</a:t>
            </a:r>
          </a:p>
          <a:p>
            <a:r>
              <a:rPr lang="en-US" dirty="0">
                <a:solidFill>
                  <a:srgbClr val="355E91"/>
                </a:solidFill>
                <a:latin typeface="Verdana" panose="020B0604030504040204" pitchFamily="34" charset="0"/>
              </a:rPr>
              <a:t>  </a:t>
            </a:r>
          </a:p>
        </p:txBody>
      </p:sp>
    </p:spTree>
    <p:extLst>
      <p:ext uri="{BB962C8B-B14F-4D97-AF65-F5344CB8AC3E}">
        <p14:creationId xmlns:p14="http://schemas.microsoft.com/office/powerpoint/2010/main" xmlns="" val="4290269869"/>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2171700" y="628650"/>
            <a:ext cx="4800600" cy="5924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
        <p:nvSpPr>
          <p:cNvPr id="12" name="TextBox 11"/>
          <p:cNvSpPr txBox="1"/>
          <p:nvPr/>
        </p:nvSpPr>
        <p:spPr>
          <a:xfrm>
            <a:off x="533400" y="3429000"/>
            <a:ext cx="8077200" cy="2169081"/>
          </a:xfrm>
          <a:prstGeom prst="rect">
            <a:avLst/>
          </a:prstGeom>
          <a:solidFill>
            <a:schemeClr val="bg1"/>
          </a:solidFill>
          <a:ln w="19050" cmpd="thinThick">
            <a:solidFill>
              <a:srgbClr val="00658E"/>
            </a:solidFill>
          </a:ln>
          <a:effectLst>
            <a:outerShdw blurRad="50800" dist="38100" dir="2700000" algn="tl" rotWithShape="0">
              <a:prstClr val="black">
                <a:alpha val="40000"/>
              </a:prstClr>
            </a:outerShdw>
          </a:effectLst>
        </p:spPr>
        <p:txBody>
          <a:bodyPr wrap="square" lIns="274320" tIns="182880" rIns="274320" bIns="182880" anchor="ctr">
            <a:spAutoFit/>
          </a:bodyPr>
          <a:lstStyle/>
          <a:p>
            <a:pPr algn="just"/>
            <a:r>
              <a:rPr lang="en-US" sz="2800" dirty="0" smtClean="0">
                <a:latin typeface="+mj-lt"/>
              </a:rPr>
              <a:t>I expect every member of our workforce at all levels to respect their shipmates, treat them fairly and equally and hold those that do not demonstrate these values accountable.</a:t>
            </a:r>
            <a:endParaRPr lang="en-US" sz="2800" dirty="0">
              <a:latin typeface="+mj-lt"/>
            </a:endParaRPr>
          </a:p>
        </p:txBody>
      </p:sp>
    </p:spTree>
    <p:extLst>
      <p:ext uri="{BB962C8B-B14F-4D97-AF65-F5344CB8AC3E}">
        <p14:creationId xmlns:p14="http://schemas.microsoft.com/office/powerpoint/2010/main" xmlns="" val="1608353092"/>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725" y="780288"/>
            <a:ext cx="7953275" cy="731468"/>
          </a:xfrm>
        </p:spPr>
        <p:txBody>
          <a:bodyPr>
            <a:noAutofit/>
          </a:bodyPr>
          <a:lstStyle/>
          <a:p>
            <a:r>
              <a:rPr lang="en-US" sz="3600" b="1" dirty="0"/>
              <a:t>Section A: </a:t>
            </a:r>
            <a:r>
              <a:rPr lang="en-US" sz="2800" b="1" dirty="0"/>
              <a:t/>
            </a:r>
            <a:br>
              <a:rPr lang="en-US" sz="2800" b="1" dirty="0"/>
            </a:br>
            <a:r>
              <a:rPr lang="en-US" sz="3600" dirty="0"/>
              <a:t>Sexual Harassment or Sexual Assault 	</a:t>
            </a:r>
          </a:p>
        </p:txBody>
      </p:sp>
      <p:pic>
        <p:nvPicPr>
          <p:cNvPr id="10" name="Content Placeholder 9"/>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286000" y="1829946"/>
            <a:ext cx="4989997" cy="2055108"/>
          </a:xfrm>
          <a:prstGeom prst="rect">
            <a:avLst/>
          </a:prstGeom>
        </p:spPr>
      </p:pic>
      <p:sp>
        <p:nvSpPr>
          <p:cNvPr id="3" name="TextBox 2"/>
          <p:cNvSpPr txBox="1"/>
          <p:nvPr/>
        </p:nvSpPr>
        <p:spPr>
          <a:xfrm>
            <a:off x="180825" y="3950665"/>
            <a:ext cx="8992672" cy="2308324"/>
          </a:xfrm>
          <a:prstGeom prst="rect">
            <a:avLst/>
          </a:prstGeom>
          <a:noFill/>
        </p:spPr>
        <p:txBody>
          <a:bodyPr wrap="square" rtlCol="0">
            <a:spAutoFit/>
          </a:bodyPr>
          <a:lstStyle/>
          <a:p>
            <a:r>
              <a:rPr lang="en-US" dirty="0">
                <a:solidFill>
                  <a:srgbClr val="355E91"/>
                </a:solidFill>
                <a:latin typeface="+mj-lt"/>
              </a:rPr>
              <a:t>Hannah had started going out with fellow coastguardsman Patrick. He soon began to pressure her to become intimate but she wasn’t too sure she even wanted to continue seeing him.</a:t>
            </a:r>
          </a:p>
          <a:p>
            <a:r>
              <a:rPr lang="en-US" dirty="0">
                <a:solidFill>
                  <a:srgbClr val="355E91"/>
                </a:solidFill>
                <a:latin typeface="+mj-lt"/>
              </a:rPr>
              <a:t>Finally, Hannah told Patrick they needed to slow down and think things over.</a:t>
            </a:r>
          </a:p>
          <a:p>
            <a:r>
              <a:rPr lang="en-US" dirty="0">
                <a:solidFill>
                  <a:srgbClr val="355E91"/>
                </a:solidFill>
                <a:latin typeface="+mj-lt"/>
              </a:rPr>
              <a:t>A couple of days later, he cornered her, told her to stop playing games with him, then forced her to have sex. Hannah was too dazed to resist. What happened here?</a:t>
            </a:r>
          </a:p>
          <a:p>
            <a:pPr marL="742950" lvl="1" indent="-285750">
              <a:buFont typeface="Arial" panose="020B0604020202020204" pitchFamily="34" charset="0"/>
              <a:buChar char="•"/>
            </a:pPr>
            <a:r>
              <a:rPr lang="en-US" dirty="0" smtClean="0">
                <a:solidFill>
                  <a:srgbClr val="355E91"/>
                </a:solidFill>
                <a:latin typeface="+mj-lt"/>
              </a:rPr>
              <a:t> </a:t>
            </a:r>
            <a:r>
              <a:rPr lang="en-US" dirty="0">
                <a:solidFill>
                  <a:srgbClr val="355E91"/>
                </a:solidFill>
                <a:latin typeface="+mj-lt"/>
              </a:rPr>
              <a:t>Sexual harassment</a:t>
            </a:r>
          </a:p>
          <a:p>
            <a:pPr marL="742950" lvl="1" indent="-285750">
              <a:buFont typeface="Arial" panose="020B0604020202020204" pitchFamily="34" charset="0"/>
              <a:buChar char="•"/>
            </a:pPr>
            <a:r>
              <a:rPr lang="en-US" dirty="0" smtClean="0">
                <a:solidFill>
                  <a:srgbClr val="355E91"/>
                </a:solidFill>
                <a:latin typeface="+mj-lt"/>
              </a:rPr>
              <a:t> Sexual </a:t>
            </a:r>
            <a:r>
              <a:rPr lang="en-US" dirty="0">
                <a:solidFill>
                  <a:srgbClr val="355E91"/>
                </a:solidFill>
                <a:latin typeface="+mj-lt"/>
              </a:rPr>
              <a:t>assault</a:t>
            </a:r>
          </a:p>
          <a:p>
            <a:pPr marL="742950" lvl="1" indent="-285750">
              <a:buFont typeface="Arial" panose="020B0604020202020204" pitchFamily="34" charset="0"/>
              <a:buChar char="•"/>
            </a:pPr>
            <a:r>
              <a:rPr lang="en-US" dirty="0" smtClean="0">
                <a:solidFill>
                  <a:srgbClr val="355E91"/>
                </a:solidFill>
                <a:latin typeface="+mj-lt"/>
              </a:rPr>
              <a:t> </a:t>
            </a:r>
            <a:r>
              <a:rPr lang="en-US" dirty="0">
                <a:solidFill>
                  <a:srgbClr val="355E91"/>
                </a:solidFill>
                <a:latin typeface="+mj-lt"/>
              </a:rPr>
              <a:t>Acceptable dating behavior</a:t>
            </a:r>
          </a:p>
        </p:txBody>
      </p:sp>
    </p:spTree>
    <p:extLst>
      <p:ext uri="{BB962C8B-B14F-4D97-AF65-F5344CB8AC3E}">
        <p14:creationId xmlns:p14="http://schemas.microsoft.com/office/powerpoint/2010/main" xmlns="" val="13193344"/>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725" y="780288"/>
            <a:ext cx="7953275" cy="731468"/>
          </a:xfrm>
        </p:spPr>
        <p:txBody>
          <a:bodyPr>
            <a:noAutofit/>
          </a:bodyPr>
          <a:lstStyle/>
          <a:p>
            <a:r>
              <a:rPr lang="en-US" sz="3600" b="1" dirty="0"/>
              <a:t>Section A: </a:t>
            </a:r>
            <a:r>
              <a:rPr lang="en-US" sz="2800" b="1" dirty="0"/>
              <a:t/>
            </a:r>
            <a:br>
              <a:rPr lang="en-US" sz="2800" b="1" dirty="0"/>
            </a:br>
            <a:r>
              <a:rPr lang="en-US" sz="3600" dirty="0"/>
              <a:t>Sexual Harassment or Sexual Assault 	</a:t>
            </a:r>
          </a:p>
        </p:txBody>
      </p:sp>
      <p:pic>
        <p:nvPicPr>
          <p:cNvPr id="10" name="Content Placeholder 9"/>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286000" y="1829946"/>
            <a:ext cx="4989997" cy="2055108"/>
          </a:xfrm>
          <a:prstGeom prst="rect">
            <a:avLst/>
          </a:prstGeom>
        </p:spPr>
      </p:pic>
      <p:sp>
        <p:nvSpPr>
          <p:cNvPr id="3" name="TextBox 2"/>
          <p:cNvSpPr txBox="1"/>
          <p:nvPr/>
        </p:nvSpPr>
        <p:spPr>
          <a:xfrm>
            <a:off x="76200" y="4277400"/>
            <a:ext cx="8992672" cy="1477328"/>
          </a:xfrm>
          <a:prstGeom prst="rect">
            <a:avLst/>
          </a:prstGeom>
          <a:noFill/>
        </p:spPr>
        <p:txBody>
          <a:bodyPr wrap="square" rtlCol="0">
            <a:spAutoFit/>
          </a:bodyPr>
          <a:lstStyle/>
          <a:p>
            <a:r>
              <a:rPr lang="en-US" b="1" dirty="0">
                <a:solidFill>
                  <a:srgbClr val="355E91"/>
                </a:solidFill>
                <a:latin typeface="Calibri" panose="020F0502020204030204" pitchFamily="34" charset="0"/>
              </a:rPr>
              <a:t>This is sexual assault, which involves unwanted sexual contact. Hannah’s lack of resistance was due to her fear and shock. She did not consent to sex; Patrick was wrong to assume that she was playing games with him and really wanted sex. Patrick’s lack of respect may lead to serious consequences for Hannah, such as flashbacks, self-blame, and phobias. Hannah can use the reporting options outlined in the Respond section of this course.</a:t>
            </a:r>
            <a:r>
              <a:rPr lang="en-US" dirty="0" smtClean="0">
                <a:solidFill>
                  <a:srgbClr val="355E91"/>
                </a:solidFill>
                <a:latin typeface="Verdana" panose="020B0604030504040204" pitchFamily="34" charset="0"/>
              </a:rPr>
              <a:t>  </a:t>
            </a:r>
            <a:endParaRPr lang="en-US" dirty="0">
              <a:solidFill>
                <a:srgbClr val="355E91"/>
              </a:solidFill>
              <a:latin typeface="Verdana" panose="020B0604030504040204" pitchFamily="34" charset="0"/>
            </a:endParaRPr>
          </a:p>
        </p:txBody>
      </p:sp>
    </p:spTree>
    <p:extLst>
      <p:ext uri="{BB962C8B-B14F-4D97-AF65-F5344CB8AC3E}">
        <p14:creationId xmlns:p14="http://schemas.microsoft.com/office/powerpoint/2010/main" xmlns="" val="2739792036"/>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726" y="734535"/>
            <a:ext cx="7724674" cy="893131"/>
          </a:xfrm>
        </p:spPr>
        <p:txBody>
          <a:bodyPr>
            <a:noAutofit/>
          </a:bodyPr>
          <a:lstStyle/>
          <a:p>
            <a:r>
              <a:rPr lang="en-US" sz="3600" b="1" dirty="0" smtClean="0"/>
              <a:t>Section </a:t>
            </a:r>
            <a:r>
              <a:rPr lang="en-US" sz="3600" b="1" dirty="0"/>
              <a:t>A: </a:t>
            </a:r>
            <a:r>
              <a:rPr lang="en-US" sz="2800" b="1" dirty="0"/>
              <a:t/>
            </a:r>
            <a:br>
              <a:rPr lang="en-US" sz="2800" b="1" dirty="0"/>
            </a:br>
            <a:r>
              <a:rPr lang="en-US" sz="3600" dirty="0"/>
              <a:t>Sexual Harassment or Sexual Assault </a:t>
            </a:r>
            <a:r>
              <a:rPr lang="en-US" sz="3200" dirty="0" smtClean="0"/>
              <a:t>	</a:t>
            </a:r>
            <a:endParaRPr lang="en-US" sz="3200" dirty="0"/>
          </a:p>
        </p:txBody>
      </p:sp>
      <p:sp>
        <p:nvSpPr>
          <p:cNvPr id="3" name="Content Placeholder 2"/>
          <p:cNvSpPr>
            <a:spLocks noGrp="1"/>
          </p:cNvSpPr>
          <p:nvPr>
            <p:ph idx="1"/>
          </p:nvPr>
        </p:nvSpPr>
        <p:spPr>
          <a:xfrm>
            <a:off x="1471663" y="3262529"/>
            <a:ext cx="7162800" cy="3162300"/>
          </a:xfrm>
        </p:spPr>
        <p:txBody>
          <a:bodyPr>
            <a:normAutofit/>
          </a:bodyPr>
          <a:lstStyle/>
          <a:p>
            <a:pPr marL="393192" lvl="1" indent="0">
              <a:buNone/>
            </a:pPr>
            <a:r>
              <a:rPr lang="en-US" sz="2200" b="1" i="1" dirty="0"/>
              <a:t>While in his office’s supply closet, a coastguardsman is cornered by a coworker. She kisses him and then hits him when he pushes her away</a:t>
            </a:r>
            <a:r>
              <a:rPr lang="en-US" sz="2200" b="1" i="1" dirty="0" smtClean="0"/>
              <a:t>.</a:t>
            </a:r>
          </a:p>
          <a:p>
            <a:pPr marL="393192" lvl="1" indent="0">
              <a:buNone/>
            </a:pPr>
            <a:endParaRPr lang="en-US" sz="2200" dirty="0"/>
          </a:p>
          <a:p>
            <a:pPr marL="0" indent="0">
              <a:buNone/>
            </a:pPr>
            <a:r>
              <a:rPr lang="en-US" sz="2200" dirty="0"/>
              <a:t>Being cornered and then subjected to an unwanted kiss and violence can have a traumatizing impact on a victim. Because the kiss was aggravated and wrongful sexual contact, it can be considered </a:t>
            </a:r>
            <a:r>
              <a:rPr lang="en-US" sz="2200" b="1" dirty="0"/>
              <a:t>sexual assault</a:t>
            </a:r>
            <a:r>
              <a:rPr lang="en-US" sz="2200" dirty="0"/>
              <a:t>.</a:t>
            </a:r>
            <a:endParaRPr lang="en-US" sz="2400" dirty="0"/>
          </a:p>
        </p:txBody>
      </p:sp>
      <p:sp>
        <p:nvSpPr>
          <p:cNvPr id="5" name="TextBox 4"/>
          <p:cNvSpPr txBox="1"/>
          <p:nvPr/>
        </p:nvSpPr>
        <p:spPr>
          <a:xfrm>
            <a:off x="533400" y="1794387"/>
            <a:ext cx="8610600" cy="1384995"/>
          </a:xfrm>
          <a:prstGeom prst="rect">
            <a:avLst/>
          </a:prstGeom>
          <a:noFill/>
        </p:spPr>
        <p:txBody>
          <a:bodyPr wrap="square" rtlCol="0">
            <a:spAutoFit/>
          </a:bodyPr>
          <a:lstStyle/>
          <a:p>
            <a:pPr lvl="0">
              <a:spcBef>
                <a:spcPct val="20000"/>
              </a:spcBef>
              <a:buClr>
                <a:srgbClr val="0F6FC6">
                  <a:lumMod val="75000"/>
                </a:srgbClr>
              </a:buClr>
              <a:buSzPct val="95000"/>
            </a:pPr>
            <a:r>
              <a:rPr lang="en-US" sz="2000" dirty="0">
                <a:solidFill>
                  <a:srgbClr val="062A4A"/>
                </a:solidFill>
                <a:latin typeface="Calibri"/>
              </a:rPr>
              <a:t>It is important for you to RECOGNIZE the difference between sexual harassment and sexual assault.</a:t>
            </a:r>
          </a:p>
          <a:p>
            <a:pPr lvl="0">
              <a:spcBef>
                <a:spcPct val="20000"/>
              </a:spcBef>
              <a:buClr>
                <a:srgbClr val="0F6FC6">
                  <a:lumMod val="75000"/>
                </a:srgbClr>
              </a:buClr>
              <a:buSzPct val="95000"/>
            </a:pPr>
            <a:r>
              <a:rPr lang="en-US" sz="2000" dirty="0">
                <a:solidFill>
                  <a:srgbClr val="062A4A"/>
                </a:solidFill>
                <a:latin typeface="Calibri"/>
              </a:rPr>
              <a:t>Review the each scenario below to learn why they are considered sexual harassment or sexual assault.</a:t>
            </a:r>
          </a:p>
        </p:txBody>
      </p:sp>
    </p:spTree>
    <p:extLst>
      <p:ext uri="{BB962C8B-B14F-4D97-AF65-F5344CB8AC3E}">
        <p14:creationId xmlns:p14="http://schemas.microsoft.com/office/powerpoint/2010/main" xmlns="" val="3122435073"/>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726" y="734535"/>
            <a:ext cx="7724674" cy="893131"/>
          </a:xfrm>
        </p:spPr>
        <p:txBody>
          <a:bodyPr>
            <a:noAutofit/>
          </a:bodyPr>
          <a:lstStyle/>
          <a:p>
            <a:r>
              <a:rPr lang="en-US" sz="3600" b="1" dirty="0" smtClean="0"/>
              <a:t>Section </a:t>
            </a:r>
            <a:r>
              <a:rPr lang="en-US" sz="3600" b="1" dirty="0"/>
              <a:t>A: </a:t>
            </a:r>
            <a:r>
              <a:rPr lang="en-US" sz="2800" b="1" dirty="0"/>
              <a:t/>
            </a:r>
            <a:br>
              <a:rPr lang="en-US" sz="2800" b="1" dirty="0"/>
            </a:br>
            <a:r>
              <a:rPr lang="en-US" sz="3600" dirty="0"/>
              <a:t>Sexual Harassment or Sexual Assault </a:t>
            </a:r>
            <a:r>
              <a:rPr lang="en-US" sz="3200" dirty="0" smtClean="0"/>
              <a:t>	</a:t>
            </a:r>
            <a:endParaRPr lang="en-US" sz="3200" dirty="0"/>
          </a:p>
        </p:txBody>
      </p:sp>
      <p:sp>
        <p:nvSpPr>
          <p:cNvPr id="3" name="Content Placeholder 2"/>
          <p:cNvSpPr>
            <a:spLocks noGrp="1"/>
          </p:cNvSpPr>
          <p:nvPr>
            <p:ph idx="1"/>
          </p:nvPr>
        </p:nvSpPr>
        <p:spPr>
          <a:xfrm>
            <a:off x="1471663" y="3262529"/>
            <a:ext cx="7162800" cy="3162300"/>
          </a:xfrm>
        </p:spPr>
        <p:txBody>
          <a:bodyPr>
            <a:normAutofit fontScale="92500"/>
          </a:bodyPr>
          <a:lstStyle/>
          <a:p>
            <a:pPr marL="393192" lvl="1" indent="0">
              <a:buNone/>
            </a:pPr>
            <a:r>
              <a:rPr lang="en-US" sz="2200" b="1" i="1" dirty="0"/>
              <a:t>A coastguardsman is stalked by her supervisor during off-duty hours. He hints she’ll receive a poor performance evaluation if she tells anybody..</a:t>
            </a:r>
            <a:endParaRPr lang="en-US" sz="2200" b="1" i="1" dirty="0" smtClean="0"/>
          </a:p>
          <a:p>
            <a:pPr marL="393192" lvl="1" indent="0">
              <a:buNone/>
            </a:pPr>
            <a:endParaRPr lang="en-US" sz="2200" dirty="0"/>
          </a:p>
          <a:p>
            <a:pPr marL="0" indent="0">
              <a:buNone/>
            </a:pPr>
            <a:r>
              <a:rPr lang="en-US" sz="2200" dirty="0"/>
              <a:t>Unwanted attention of a sexual nature, regardless of the intention of the offender, is </a:t>
            </a:r>
            <a:r>
              <a:rPr lang="en-US" sz="2200" b="1" dirty="0"/>
              <a:t>considered sexual harassment</a:t>
            </a:r>
            <a:r>
              <a:rPr lang="en-US" sz="2200" dirty="0"/>
              <a:t>, as is using authority to make someone submit to sexual conduct. While there is no sexual contact in this case at this point, the coastguardsman should report her supervisor before the situation escalates.</a:t>
            </a:r>
            <a:endParaRPr lang="en-US" sz="2400" dirty="0"/>
          </a:p>
        </p:txBody>
      </p:sp>
      <p:sp>
        <p:nvSpPr>
          <p:cNvPr id="5" name="TextBox 4"/>
          <p:cNvSpPr txBox="1"/>
          <p:nvPr/>
        </p:nvSpPr>
        <p:spPr>
          <a:xfrm>
            <a:off x="533400" y="1794387"/>
            <a:ext cx="8610600" cy="1384995"/>
          </a:xfrm>
          <a:prstGeom prst="rect">
            <a:avLst/>
          </a:prstGeom>
          <a:noFill/>
        </p:spPr>
        <p:txBody>
          <a:bodyPr wrap="square" rtlCol="0">
            <a:spAutoFit/>
          </a:bodyPr>
          <a:lstStyle/>
          <a:p>
            <a:pPr lvl="0">
              <a:spcBef>
                <a:spcPct val="20000"/>
              </a:spcBef>
              <a:buClr>
                <a:srgbClr val="0F6FC6">
                  <a:lumMod val="75000"/>
                </a:srgbClr>
              </a:buClr>
              <a:buSzPct val="95000"/>
            </a:pPr>
            <a:r>
              <a:rPr lang="en-US" sz="2000" dirty="0">
                <a:solidFill>
                  <a:srgbClr val="062A4A"/>
                </a:solidFill>
                <a:latin typeface="Calibri"/>
              </a:rPr>
              <a:t>It is important for you to RECOGNIZE the difference between sexual harassment and sexual assault.</a:t>
            </a:r>
          </a:p>
          <a:p>
            <a:pPr lvl="0">
              <a:spcBef>
                <a:spcPct val="20000"/>
              </a:spcBef>
              <a:buClr>
                <a:srgbClr val="0F6FC6">
                  <a:lumMod val="75000"/>
                </a:srgbClr>
              </a:buClr>
              <a:buSzPct val="95000"/>
            </a:pPr>
            <a:r>
              <a:rPr lang="en-US" sz="2000" dirty="0">
                <a:solidFill>
                  <a:srgbClr val="062A4A"/>
                </a:solidFill>
                <a:latin typeface="Calibri"/>
              </a:rPr>
              <a:t>Review the each scenario below to learn why they are considered sexual harassment or sexual assault.</a:t>
            </a:r>
          </a:p>
        </p:txBody>
      </p:sp>
    </p:spTree>
    <p:extLst>
      <p:ext uri="{BB962C8B-B14F-4D97-AF65-F5344CB8AC3E}">
        <p14:creationId xmlns:p14="http://schemas.microsoft.com/office/powerpoint/2010/main" xmlns="" val="348584308"/>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726" y="734535"/>
            <a:ext cx="7724674" cy="893131"/>
          </a:xfrm>
        </p:spPr>
        <p:txBody>
          <a:bodyPr>
            <a:noAutofit/>
          </a:bodyPr>
          <a:lstStyle/>
          <a:p>
            <a:r>
              <a:rPr lang="en-US" sz="3600" b="1" dirty="0" smtClean="0"/>
              <a:t>Section </a:t>
            </a:r>
            <a:r>
              <a:rPr lang="en-US" sz="3600" b="1" dirty="0"/>
              <a:t>A: </a:t>
            </a:r>
            <a:r>
              <a:rPr lang="en-US" sz="2800" b="1" dirty="0"/>
              <a:t/>
            </a:r>
            <a:br>
              <a:rPr lang="en-US" sz="2800" b="1" dirty="0"/>
            </a:br>
            <a:r>
              <a:rPr lang="en-US" sz="3600" dirty="0"/>
              <a:t>Sexual Harassment or Sexual Assault </a:t>
            </a:r>
            <a:r>
              <a:rPr lang="en-US" sz="3200" dirty="0" smtClean="0"/>
              <a:t>	</a:t>
            </a:r>
            <a:endParaRPr lang="en-US" sz="3200" dirty="0"/>
          </a:p>
        </p:txBody>
      </p:sp>
      <p:sp>
        <p:nvSpPr>
          <p:cNvPr id="3" name="Content Placeholder 2"/>
          <p:cNvSpPr>
            <a:spLocks noGrp="1"/>
          </p:cNvSpPr>
          <p:nvPr>
            <p:ph idx="1"/>
          </p:nvPr>
        </p:nvSpPr>
        <p:spPr>
          <a:xfrm>
            <a:off x="1471663" y="3262529"/>
            <a:ext cx="7162800" cy="3162300"/>
          </a:xfrm>
        </p:spPr>
        <p:txBody>
          <a:bodyPr>
            <a:normAutofit/>
          </a:bodyPr>
          <a:lstStyle/>
          <a:p>
            <a:pPr marL="393192" lvl="1" indent="0">
              <a:buNone/>
            </a:pPr>
            <a:r>
              <a:rPr lang="en-US" sz="2200" b="1" i="1" dirty="0"/>
              <a:t>Coworkers tease other coworkers by putting up lewd photographs, making obscene gestures, and telling vulgar jokes</a:t>
            </a:r>
            <a:r>
              <a:rPr lang="en-US" sz="2200" b="1" i="1" dirty="0" smtClean="0"/>
              <a:t>.</a:t>
            </a:r>
          </a:p>
          <a:p>
            <a:pPr marL="393192" lvl="1" indent="0">
              <a:buNone/>
            </a:pPr>
            <a:endParaRPr lang="en-US" sz="2200" dirty="0"/>
          </a:p>
          <a:p>
            <a:pPr marL="0" indent="0">
              <a:buNone/>
            </a:pPr>
            <a:r>
              <a:rPr lang="en-US" sz="2200" dirty="0"/>
              <a:t>Using sexual images, gestures, and words create an environment that is unwelcome and hostile to coworkers. This is considered </a:t>
            </a:r>
            <a:r>
              <a:rPr lang="en-US" sz="2200" b="1" dirty="0"/>
              <a:t>sexual harassment</a:t>
            </a:r>
            <a:r>
              <a:rPr lang="en-US" sz="2200" dirty="0"/>
              <a:t>.</a:t>
            </a:r>
            <a:endParaRPr lang="en-US" sz="2400" dirty="0"/>
          </a:p>
        </p:txBody>
      </p:sp>
      <p:sp>
        <p:nvSpPr>
          <p:cNvPr id="5" name="TextBox 4"/>
          <p:cNvSpPr txBox="1"/>
          <p:nvPr/>
        </p:nvSpPr>
        <p:spPr>
          <a:xfrm>
            <a:off x="533400" y="1794387"/>
            <a:ext cx="8610600" cy="1384995"/>
          </a:xfrm>
          <a:prstGeom prst="rect">
            <a:avLst/>
          </a:prstGeom>
          <a:noFill/>
        </p:spPr>
        <p:txBody>
          <a:bodyPr wrap="square" rtlCol="0">
            <a:spAutoFit/>
          </a:bodyPr>
          <a:lstStyle/>
          <a:p>
            <a:pPr lvl="0">
              <a:spcBef>
                <a:spcPct val="20000"/>
              </a:spcBef>
              <a:buClr>
                <a:srgbClr val="0F6FC6">
                  <a:lumMod val="75000"/>
                </a:srgbClr>
              </a:buClr>
              <a:buSzPct val="95000"/>
            </a:pPr>
            <a:r>
              <a:rPr lang="en-US" sz="2000" dirty="0">
                <a:solidFill>
                  <a:srgbClr val="062A4A"/>
                </a:solidFill>
                <a:latin typeface="Calibri"/>
              </a:rPr>
              <a:t>It is important for you to RECOGNIZE the difference between sexual harassment and sexual assault.</a:t>
            </a:r>
          </a:p>
          <a:p>
            <a:pPr lvl="0">
              <a:spcBef>
                <a:spcPct val="20000"/>
              </a:spcBef>
              <a:buClr>
                <a:srgbClr val="0F6FC6">
                  <a:lumMod val="75000"/>
                </a:srgbClr>
              </a:buClr>
              <a:buSzPct val="95000"/>
            </a:pPr>
            <a:r>
              <a:rPr lang="en-US" sz="2000" dirty="0">
                <a:solidFill>
                  <a:srgbClr val="062A4A"/>
                </a:solidFill>
                <a:latin typeface="Calibri"/>
              </a:rPr>
              <a:t>Review the each scenario below to learn why they are considered sexual harassment or sexual assault.</a:t>
            </a:r>
          </a:p>
        </p:txBody>
      </p:sp>
    </p:spTree>
    <p:extLst>
      <p:ext uri="{BB962C8B-B14F-4D97-AF65-F5344CB8AC3E}">
        <p14:creationId xmlns:p14="http://schemas.microsoft.com/office/powerpoint/2010/main" xmlns="" val="904974982"/>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726" y="734535"/>
            <a:ext cx="7724674" cy="893131"/>
          </a:xfrm>
        </p:spPr>
        <p:txBody>
          <a:bodyPr>
            <a:noAutofit/>
          </a:bodyPr>
          <a:lstStyle/>
          <a:p>
            <a:r>
              <a:rPr lang="en-US" sz="3600" b="1" dirty="0" smtClean="0"/>
              <a:t>Section </a:t>
            </a:r>
            <a:r>
              <a:rPr lang="en-US" sz="3600" b="1" dirty="0"/>
              <a:t>A: </a:t>
            </a:r>
            <a:r>
              <a:rPr lang="en-US" sz="2800" b="1" dirty="0"/>
              <a:t/>
            </a:r>
            <a:br>
              <a:rPr lang="en-US" sz="2800" b="1" dirty="0"/>
            </a:br>
            <a:r>
              <a:rPr lang="en-US" sz="3600" dirty="0"/>
              <a:t>Sexual Harassment or Sexual Assault </a:t>
            </a:r>
            <a:r>
              <a:rPr lang="en-US" sz="3200" dirty="0" smtClean="0"/>
              <a:t>	</a:t>
            </a:r>
            <a:endParaRPr lang="en-US" sz="3200" dirty="0"/>
          </a:p>
        </p:txBody>
      </p:sp>
      <p:sp>
        <p:nvSpPr>
          <p:cNvPr id="3" name="Content Placeholder 2"/>
          <p:cNvSpPr>
            <a:spLocks noGrp="1"/>
          </p:cNvSpPr>
          <p:nvPr>
            <p:ph idx="1"/>
          </p:nvPr>
        </p:nvSpPr>
        <p:spPr>
          <a:xfrm>
            <a:off x="381000" y="3262529"/>
            <a:ext cx="8763000" cy="3162300"/>
          </a:xfrm>
        </p:spPr>
        <p:txBody>
          <a:bodyPr>
            <a:normAutofit lnSpcReduction="10000"/>
          </a:bodyPr>
          <a:lstStyle/>
          <a:p>
            <a:pPr marL="393192" lvl="1" indent="0">
              <a:buNone/>
            </a:pPr>
            <a:r>
              <a:rPr lang="en-US" sz="2200" b="1" i="1" dirty="0"/>
              <a:t>BM3 and his male shipmate drink heavily one night. After passing out, he wakes to realize that something uninvited of a sexual nature occurred</a:t>
            </a:r>
            <a:r>
              <a:rPr lang="en-US" sz="2200" b="1" i="1" dirty="0" smtClean="0"/>
              <a:t>.</a:t>
            </a:r>
            <a:endParaRPr lang="en-US" sz="2200" dirty="0"/>
          </a:p>
          <a:p>
            <a:pPr marL="0" indent="0">
              <a:buNone/>
            </a:pPr>
            <a:r>
              <a:rPr lang="en-US" sz="2200" dirty="0"/>
              <a:t>Uninvited sexual contact is always considered sexual </a:t>
            </a:r>
            <a:r>
              <a:rPr lang="en-US" sz="2200" dirty="0" smtClean="0"/>
              <a:t>assault, even </a:t>
            </a:r>
            <a:r>
              <a:rPr lang="en-US" sz="2200" dirty="0"/>
              <a:t>if it occurs between people of the same gender. Remember, same-gender assault does not indicate a specific sexual orientation for either the </a:t>
            </a:r>
            <a:r>
              <a:rPr lang="en-US" sz="2200" dirty="0" smtClean="0"/>
              <a:t>victim or offender.</a:t>
            </a:r>
          </a:p>
          <a:p>
            <a:pPr marL="0" indent="0">
              <a:buNone/>
            </a:pPr>
            <a:endParaRPr lang="en-US" sz="2200" dirty="0" smtClean="0"/>
          </a:p>
          <a:p>
            <a:pPr marL="0" indent="0">
              <a:buNone/>
            </a:pPr>
            <a:r>
              <a:rPr lang="en-US" sz="1800" dirty="0"/>
              <a:t>This concludes Section A: Recognize: Where Is the Line?</a:t>
            </a:r>
          </a:p>
          <a:p>
            <a:pPr marL="0" indent="0">
              <a:buNone/>
            </a:pPr>
            <a:endParaRPr lang="en-US" sz="2200" dirty="0"/>
          </a:p>
        </p:txBody>
      </p:sp>
      <p:sp>
        <p:nvSpPr>
          <p:cNvPr id="5" name="TextBox 4"/>
          <p:cNvSpPr txBox="1"/>
          <p:nvPr/>
        </p:nvSpPr>
        <p:spPr>
          <a:xfrm>
            <a:off x="533400" y="1794387"/>
            <a:ext cx="8610600" cy="1384995"/>
          </a:xfrm>
          <a:prstGeom prst="rect">
            <a:avLst/>
          </a:prstGeom>
          <a:noFill/>
        </p:spPr>
        <p:txBody>
          <a:bodyPr wrap="square" rtlCol="0">
            <a:spAutoFit/>
          </a:bodyPr>
          <a:lstStyle/>
          <a:p>
            <a:pPr lvl="0">
              <a:spcBef>
                <a:spcPct val="20000"/>
              </a:spcBef>
              <a:buClr>
                <a:srgbClr val="0F6FC6">
                  <a:lumMod val="75000"/>
                </a:srgbClr>
              </a:buClr>
              <a:buSzPct val="95000"/>
            </a:pPr>
            <a:r>
              <a:rPr lang="en-US" sz="2000" dirty="0">
                <a:solidFill>
                  <a:srgbClr val="062A4A"/>
                </a:solidFill>
                <a:latin typeface="Calibri"/>
              </a:rPr>
              <a:t>It is important for you to RECOGNIZE the difference between sexual harassment and sexual assault.</a:t>
            </a:r>
          </a:p>
          <a:p>
            <a:pPr lvl="0">
              <a:spcBef>
                <a:spcPct val="20000"/>
              </a:spcBef>
              <a:buClr>
                <a:srgbClr val="0F6FC6">
                  <a:lumMod val="75000"/>
                </a:srgbClr>
              </a:buClr>
              <a:buSzPct val="95000"/>
            </a:pPr>
            <a:r>
              <a:rPr lang="en-US" sz="2000" dirty="0">
                <a:solidFill>
                  <a:srgbClr val="062A4A"/>
                </a:solidFill>
                <a:latin typeface="Calibri"/>
              </a:rPr>
              <a:t>Review the each scenario below to learn why they are considered sexual harassment or sexual assault.</a:t>
            </a:r>
          </a:p>
        </p:txBody>
      </p:sp>
      <p:sp>
        <p:nvSpPr>
          <p:cNvPr id="6" name="Footer Placeholder 4"/>
          <p:cNvSpPr txBox="1">
            <a:spLocks/>
          </p:cNvSpPr>
          <p:nvPr/>
        </p:nvSpPr>
        <p:spPr>
          <a:xfrm>
            <a:off x="3029486" y="6356350"/>
            <a:ext cx="3086100" cy="50165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65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latin typeface="Calibri" panose="020F0502020204030204"/>
                <a:hlinkClick r:id="rId3" action="ppaction://hlinksldjump"/>
              </a:rPr>
              <a:t>Return to Course Sections</a:t>
            </a:r>
            <a:endParaRPr lang="en-US" sz="1400" b="1" dirty="0">
              <a:latin typeface="Calibri" panose="020F0502020204030204"/>
            </a:endParaRPr>
          </a:p>
        </p:txBody>
      </p:sp>
    </p:spTree>
    <p:extLst>
      <p:ext uri="{BB962C8B-B14F-4D97-AF65-F5344CB8AC3E}">
        <p14:creationId xmlns:p14="http://schemas.microsoft.com/office/powerpoint/2010/main" xmlns="" val="1838224808"/>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0"/>
            <a:ext cx="7924800" cy="1143000"/>
          </a:xfrm>
        </p:spPr>
        <p:txBody>
          <a:bodyPr>
            <a:normAutofit fontScale="90000"/>
          </a:bodyPr>
          <a:lstStyle/>
          <a:p>
            <a:r>
              <a:rPr lang="en-US" sz="3600" b="1" dirty="0"/>
              <a:t>Section B: Prevent: How Do I Protect Myself?</a:t>
            </a:r>
            <a:endParaRPr lang="en-US" sz="3600" dirty="0"/>
          </a:p>
        </p:txBody>
      </p:sp>
      <p:sp>
        <p:nvSpPr>
          <p:cNvPr id="8" name="Content Placeholder 7"/>
          <p:cNvSpPr>
            <a:spLocks noGrp="1"/>
          </p:cNvSpPr>
          <p:nvPr>
            <p:ph sz="half" idx="1"/>
          </p:nvPr>
        </p:nvSpPr>
        <p:spPr>
          <a:xfrm>
            <a:off x="533400" y="2042717"/>
            <a:ext cx="4038600" cy="4175915"/>
          </a:xfrm>
        </p:spPr>
        <p:txBody>
          <a:bodyPr>
            <a:normAutofit/>
          </a:bodyPr>
          <a:lstStyle/>
          <a:p>
            <a:pPr marL="0" indent="0">
              <a:buNone/>
            </a:pPr>
            <a:r>
              <a:rPr lang="en-US" sz="2000" dirty="0" smtClean="0">
                <a:solidFill>
                  <a:srgbClr val="00658E"/>
                </a:solidFill>
              </a:rPr>
              <a:t>Sexual assault is always a threat. But often, the risk of becoming a victim or an offender can be significantly reduced or even avoided by following preventative measures.</a:t>
            </a:r>
          </a:p>
          <a:p>
            <a:pPr marL="0" indent="0">
              <a:buNone/>
            </a:pPr>
            <a:r>
              <a:rPr lang="en-US" sz="2000" dirty="0" smtClean="0">
                <a:solidFill>
                  <a:srgbClr val="00658E"/>
                </a:solidFill>
              </a:rPr>
              <a:t>Showing respect for others, communicating, and being responsible about alcohol and drug use can help you avoid sexual offenses. Taking precautions to stay safe and maintaining awareness can minimize your risk of becoming a victim.</a:t>
            </a:r>
            <a:endParaRPr lang="en-US" sz="2000" dirty="0">
              <a:solidFill>
                <a:srgbClr val="00658E"/>
              </a:solidFill>
            </a:endParaRPr>
          </a:p>
        </p:txBody>
      </p:sp>
      <p:sp>
        <p:nvSpPr>
          <p:cNvPr id="9" name="Content Placeholder 8"/>
          <p:cNvSpPr>
            <a:spLocks noGrp="1"/>
          </p:cNvSpPr>
          <p:nvPr>
            <p:ph sz="half" idx="2"/>
          </p:nvPr>
        </p:nvSpPr>
        <p:spPr>
          <a:xfrm>
            <a:off x="5105400" y="2042717"/>
            <a:ext cx="4038600" cy="3945079"/>
          </a:xfrm>
        </p:spPr>
        <p:txBody>
          <a:bodyPr>
            <a:normAutofit/>
          </a:bodyPr>
          <a:lstStyle/>
          <a:p>
            <a:pPr marL="0" indent="0">
              <a:buNone/>
            </a:pPr>
            <a:r>
              <a:rPr lang="en-US" sz="1800" b="1" dirty="0" smtClean="0">
                <a:solidFill>
                  <a:srgbClr val="00658E"/>
                </a:solidFill>
              </a:rPr>
              <a:t>Section Objective: </a:t>
            </a:r>
          </a:p>
          <a:p>
            <a:pPr marL="0" indent="0">
              <a:buNone/>
            </a:pPr>
            <a:r>
              <a:rPr lang="en-US" sz="1800" dirty="0">
                <a:solidFill>
                  <a:srgbClr val="00658E"/>
                </a:solidFill>
              </a:rPr>
              <a:t>Take actions to minimize the risk of becoming a sexual assault offender or victim.</a:t>
            </a:r>
            <a:endParaRPr lang="en-US" sz="1800" dirty="0" smtClean="0">
              <a:solidFill>
                <a:srgbClr val="00658E"/>
              </a:solidFill>
            </a:endParaRPr>
          </a:p>
          <a:p>
            <a:pPr marL="0" indent="0">
              <a:buNone/>
            </a:pPr>
            <a:endParaRPr lang="en-US" sz="1700" dirty="0" smtClean="0"/>
          </a:p>
          <a:p>
            <a:pPr marL="0" indent="0">
              <a:buNone/>
            </a:pPr>
            <a:r>
              <a:rPr lang="en-US" sz="1800" dirty="0">
                <a:solidFill>
                  <a:srgbClr val="00658E"/>
                </a:solidFill>
              </a:rPr>
              <a:t>This section presents a scenario as well as an article that details ways to prevent sexual assault. Read through the article found after the scenario to answer the scenario questions. There are also several short scenarios that give you the opportunity to consider ways to reduce the characters’ risks.</a:t>
            </a:r>
          </a:p>
        </p:txBody>
      </p:sp>
    </p:spTree>
    <p:extLst>
      <p:ext uri="{BB962C8B-B14F-4D97-AF65-F5344CB8AC3E}">
        <p14:creationId xmlns:p14="http://schemas.microsoft.com/office/powerpoint/2010/main" xmlns="" val="369416232"/>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725" y="780288"/>
            <a:ext cx="7801947" cy="896112"/>
          </a:xfrm>
        </p:spPr>
        <p:txBody>
          <a:bodyPr>
            <a:noAutofit/>
          </a:bodyPr>
          <a:lstStyle/>
          <a:p>
            <a:r>
              <a:rPr lang="en-US" sz="3200" b="1" dirty="0"/>
              <a:t>Section B: Prevent: How Do I Protect Myself?</a:t>
            </a:r>
            <a:endParaRPr lang="en-US" sz="3200" dirty="0"/>
          </a:p>
        </p:txBody>
      </p:sp>
      <p:sp>
        <p:nvSpPr>
          <p:cNvPr id="8" name="Footer Placeholder 4"/>
          <p:cNvSpPr txBox="1">
            <a:spLocks/>
          </p:cNvSpPr>
          <p:nvPr/>
        </p:nvSpPr>
        <p:spPr>
          <a:xfrm>
            <a:off x="3029486" y="6356350"/>
            <a:ext cx="3086100" cy="50165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65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latin typeface="Calibri" panose="020F0502020204030204"/>
                <a:hlinkClick r:id="rId3" action="ppaction://hlinksldjump"/>
              </a:rPr>
              <a:t>Return to Course Sections</a:t>
            </a:r>
            <a:endParaRPr lang="en-US" sz="1400" b="1" dirty="0">
              <a:latin typeface="Calibri" panose="020F0502020204030204"/>
            </a:endParaRPr>
          </a:p>
        </p:txBody>
      </p:sp>
      <p:pic>
        <p:nvPicPr>
          <p:cNvPr id="10" name="Content Placeholder 9"/>
          <p:cNvPicPr>
            <a:picLocks noGrp="1" noChangeAspect="1"/>
          </p:cNvPicPr>
          <p:nvPr>
            <p:ph idx="1"/>
          </p:nvPr>
        </p:nvPicPr>
        <p:blipFill>
          <a:blip r:embed="rId4" cstate="print">
            <a:extLst>
              <a:ext uri="{28A0092B-C50C-407E-A947-70E740481C1C}">
                <a14:useLocalDpi xmlns:a14="http://schemas.microsoft.com/office/drawing/2010/main" xmlns="" val="0"/>
              </a:ext>
            </a:extLst>
          </a:blip>
          <a:stretch>
            <a:fillRect/>
          </a:stretch>
        </p:blipFill>
        <p:spPr>
          <a:xfrm>
            <a:off x="218042" y="1960846"/>
            <a:ext cx="8745397" cy="3601754"/>
          </a:xfrm>
          <a:prstGeom prst="rect">
            <a:avLst/>
          </a:prstGeom>
        </p:spPr>
      </p:pic>
    </p:spTree>
    <p:extLst>
      <p:ext uri="{BB962C8B-B14F-4D97-AF65-F5344CB8AC3E}">
        <p14:creationId xmlns:p14="http://schemas.microsoft.com/office/powerpoint/2010/main" xmlns="" val="2982804512"/>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726" y="704088"/>
            <a:ext cx="7800874" cy="896112"/>
          </a:xfrm>
        </p:spPr>
        <p:txBody>
          <a:bodyPr>
            <a:noAutofit/>
          </a:bodyPr>
          <a:lstStyle/>
          <a:p>
            <a:r>
              <a:rPr lang="en-US" sz="3200" b="1" dirty="0"/>
              <a:t>Section B: Prevent: How Do I Protect Myself?</a:t>
            </a:r>
            <a:endParaRPr lang="en-US" sz="3200" dirty="0"/>
          </a:p>
        </p:txBody>
      </p:sp>
      <p:sp>
        <p:nvSpPr>
          <p:cNvPr id="3" name="Content Placeholder 2"/>
          <p:cNvSpPr>
            <a:spLocks noGrp="1"/>
          </p:cNvSpPr>
          <p:nvPr>
            <p:ph idx="1"/>
          </p:nvPr>
        </p:nvSpPr>
        <p:spPr>
          <a:xfrm>
            <a:off x="762000" y="1755550"/>
            <a:ext cx="7848600" cy="4389120"/>
          </a:xfrm>
        </p:spPr>
        <p:txBody>
          <a:bodyPr>
            <a:normAutofit fontScale="70000" lnSpcReduction="20000"/>
          </a:bodyPr>
          <a:lstStyle/>
          <a:p>
            <a:pPr marL="0" indent="0">
              <a:buNone/>
            </a:pPr>
            <a:r>
              <a:rPr lang="en-US" dirty="0">
                <a:solidFill>
                  <a:srgbClr val="00658E"/>
                </a:solidFill>
              </a:rPr>
              <a:t>Silvia attended a morale party, where, early in the evening, she had taken a few vodka shots. Nate walked up and offered her a beer.</a:t>
            </a:r>
          </a:p>
          <a:p>
            <a:pPr marL="0" indent="0">
              <a:buNone/>
            </a:pPr>
            <a:r>
              <a:rPr lang="en-US" dirty="0">
                <a:solidFill>
                  <a:srgbClr val="00658E"/>
                </a:solidFill>
              </a:rPr>
              <a:t>Nate's determination made it hard for Silvia to resist the beer. Even though Silvia had hoped he would go away after one beer, they spent the evening drinking together.</a:t>
            </a:r>
          </a:p>
          <a:p>
            <a:pPr marL="0" indent="0">
              <a:buNone/>
            </a:pPr>
            <a:r>
              <a:rPr lang="en-US" dirty="0">
                <a:solidFill>
                  <a:srgbClr val="00658E"/>
                </a:solidFill>
              </a:rPr>
              <a:t>Nate felt a little buzzed but Silvia was definitely drunk. At the end of the night, she felt it too late to call any of her friends. She saw her trusted friends, Adam and John, and wondered if they would loan her money for a taxi.</a:t>
            </a:r>
          </a:p>
          <a:p>
            <a:pPr marL="0" indent="0">
              <a:buNone/>
            </a:pPr>
            <a:r>
              <a:rPr lang="en-US" dirty="0">
                <a:solidFill>
                  <a:srgbClr val="00658E"/>
                </a:solidFill>
              </a:rPr>
              <a:t>Before she could ask, Nate suggested, “Hey, let’s get out of here. Come on, I’ll give you a ride.” She went along with him.</a:t>
            </a:r>
          </a:p>
          <a:p>
            <a:pPr marL="0" indent="0">
              <a:buNone/>
            </a:pPr>
            <a:r>
              <a:rPr lang="en-US" dirty="0">
                <a:solidFill>
                  <a:srgbClr val="00658E"/>
                </a:solidFill>
              </a:rPr>
              <a:t>He took her back to her place, where they made out. Soon, Silvia said, “Wow, I drank too much. I need to lay down.” When she did, she passed out. Nate began having sex with her, which, as he later learned, constitutes rape.</a:t>
            </a:r>
          </a:p>
        </p:txBody>
      </p:sp>
      <p:sp>
        <p:nvSpPr>
          <p:cNvPr id="6" name="TextBox 5"/>
          <p:cNvSpPr txBox="1"/>
          <p:nvPr/>
        </p:nvSpPr>
        <p:spPr>
          <a:xfrm>
            <a:off x="3505200" y="6296644"/>
            <a:ext cx="3995325" cy="369332"/>
          </a:xfrm>
          <a:prstGeom prst="rect">
            <a:avLst/>
          </a:prstGeom>
          <a:noFill/>
        </p:spPr>
        <p:txBody>
          <a:bodyPr wrap="none" rtlCol="0">
            <a:spAutoFit/>
          </a:bodyPr>
          <a:lstStyle/>
          <a:p>
            <a:r>
              <a:rPr lang="en-US" b="1" dirty="0" smtClean="0">
                <a:latin typeface="+mj-lt"/>
              </a:rPr>
              <a:t>Read</a:t>
            </a:r>
            <a:r>
              <a:rPr lang="en-US" dirty="0" smtClean="0">
                <a:latin typeface="+mj-lt"/>
              </a:rPr>
              <a:t> </a:t>
            </a:r>
            <a:r>
              <a:rPr lang="en-US" b="1" dirty="0" smtClean="0">
                <a:latin typeface="+mj-lt"/>
              </a:rPr>
              <a:t>Article</a:t>
            </a:r>
            <a:r>
              <a:rPr lang="en-US" b="1" dirty="0">
                <a:latin typeface="+mj-lt"/>
              </a:rPr>
              <a:t>: </a:t>
            </a:r>
            <a:r>
              <a:rPr lang="en-US" dirty="0" smtClean="0">
                <a:latin typeface="+mj-lt"/>
                <a:hlinkClick r:id="rId3" action="ppaction://hlinkfile"/>
              </a:rPr>
              <a:t>Preventing Sexual Assault </a:t>
            </a:r>
            <a:endParaRPr lang="en-US" dirty="0">
              <a:latin typeface="+mj-lt"/>
            </a:endParaRPr>
          </a:p>
        </p:txBody>
      </p:sp>
    </p:spTree>
    <p:extLst>
      <p:ext uri="{BB962C8B-B14F-4D97-AF65-F5344CB8AC3E}">
        <p14:creationId xmlns:p14="http://schemas.microsoft.com/office/powerpoint/2010/main" xmlns="" val="591593559"/>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25424"/>
            <a:ext cx="7800874" cy="896112"/>
          </a:xfrm>
        </p:spPr>
        <p:txBody>
          <a:bodyPr>
            <a:noAutofit/>
          </a:bodyPr>
          <a:lstStyle/>
          <a:p>
            <a:r>
              <a:rPr lang="en-US" sz="3200" b="1" dirty="0"/>
              <a:t>Section B: Prevent: How Do I Protect Myself?</a:t>
            </a:r>
            <a:endParaRPr lang="en-US" sz="3200" dirty="0"/>
          </a:p>
        </p:txBody>
      </p:sp>
      <p:sp>
        <p:nvSpPr>
          <p:cNvPr id="3" name="Content Placeholder 2"/>
          <p:cNvSpPr>
            <a:spLocks noGrp="1"/>
          </p:cNvSpPr>
          <p:nvPr>
            <p:ph idx="1"/>
          </p:nvPr>
        </p:nvSpPr>
        <p:spPr>
          <a:xfrm>
            <a:off x="921518" y="1649492"/>
            <a:ext cx="7939037" cy="4311134"/>
          </a:xfrm>
        </p:spPr>
        <p:txBody>
          <a:bodyPr>
            <a:normAutofit/>
          </a:bodyPr>
          <a:lstStyle/>
          <a:p>
            <a:pPr marL="0" indent="0">
              <a:buNone/>
            </a:pPr>
            <a:r>
              <a:rPr lang="en-US" sz="1800" b="1" dirty="0" smtClean="0"/>
              <a:t>What </a:t>
            </a:r>
            <a:r>
              <a:rPr lang="en-US" sz="1800" b="1" dirty="0"/>
              <a:t>should Nate have done differently to avoid being accused of rape</a:t>
            </a:r>
            <a:r>
              <a:rPr lang="en-US" sz="1800" b="1" dirty="0" smtClean="0"/>
              <a:t>?</a:t>
            </a:r>
            <a:endParaRPr lang="en-US" sz="1800" b="1" dirty="0"/>
          </a:p>
          <a:p>
            <a:pPr lvl="1">
              <a:buFont typeface="Arial" panose="020B0604020202020204" pitchFamily="34" charset="0"/>
              <a:buChar char="•"/>
            </a:pPr>
            <a:r>
              <a:rPr lang="en-US" sz="1800" dirty="0" smtClean="0"/>
              <a:t>Watched </a:t>
            </a:r>
            <a:r>
              <a:rPr lang="en-US" sz="1800" dirty="0"/>
              <a:t>his alcohol consumption</a:t>
            </a:r>
          </a:p>
          <a:p>
            <a:pPr lvl="1">
              <a:buFont typeface="Arial" panose="020B0604020202020204" pitchFamily="34" charset="0"/>
              <a:buChar char="•"/>
            </a:pPr>
            <a:r>
              <a:rPr lang="en-US" sz="1800" dirty="0" smtClean="0"/>
              <a:t>Gotten </a:t>
            </a:r>
            <a:r>
              <a:rPr lang="en-US" sz="1800" dirty="0"/>
              <a:t>someone else drunk who actually likes him</a:t>
            </a:r>
          </a:p>
          <a:p>
            <a:pPr lvl="1">
              <a:buFont typeface="Arial" panose="020B0604020202020204" pitchFamily="34" charset="0"/>
              <a:buChar char="•"/>
            </a:pPr>
            <a:r>
              <a:rPr lang="en-US" sz="1800" dirty="0" smtClean="0"/>
              <a:t>Not </a:t>
            </a:r>
            <a:r>
              <a:rPr lang="en-US" sz="1800" dirty="0"/>
              <a:t>had sex with someone who was drunk</a:t>
            </a:r>
          </a:p>
          <a:p>
            <a:pPr lvl="1">
              <a:buFont typeface="Arial" panose="020B0604020202020204" pitchFamily="34" charset="0"/>
              <a:buChar char="•"/>
            </a:pPr>
            <a:r>
              <a:rPr lang="en-US" sz="1800" dirty="0" smtClean="0"/>
              <a:t>Not </a:t>
            </a:r>
            <a:r>
              <a:rPr lang="en-US" sz="1800" dirty="0"/>
              <a:t>had sex with someone who had passed out</a:t>
            </a:r>
          </a:p>
          <a:p>
            <a:pPr lvl="1">
              <a:buFont typeface="Arial" panose="020B0604020202020204" pitchFamily="34" charset="0"/>
              <a:buChar char="•"/>
            </a:pPr>
            <a:r>
              <a:rPr lang="en-US" sz="1800" dirty="0" smtClean="0"/>
              <a:t>Gotten </a:t>
            </a:r>
            <a:r>
              <a:rPr lang="en-US" sz="1800" dirty="0"/>
              <a:t>verbal consent before she passed </a:t>
            </a:r>
            <a:r>
              <a:rPr lang="en-US" sz="1800" dirty="0" smtClean="0"/>
              <a:t>out</a:t>
            </a:r>
          </a:p>
          <a:p>
            <a:pPr marL="0" indent="0">
              <a:buNone/>
            </a:pPr>
            <a:endParaRPr lang="en-US" sz="1800" dirty="0"/>
          </a:p>
          <a:p>
            <a:pPr marL="0" indent="0">
              <a:buNone/>
            </a:pPr>
            <a:r>
              <a:rPr lang="en-US" sz="1800" b="1" dirty="0"/>
              <a:t>Even though the rape wasn’t her fault, what are some things Silvia could have done </a:t>
            </a:r>
            <a:r>
              <a:rPr lang="en-US" sz="1800" b="1" dirty="0" smtClean="0"/>
              <a:t>differently?</a:t>
            </a:r>
            <a:endParaRPr lang="en-US" sz="1800" b="1" dirty="0"/>
          </a:p>
          <a:p>
            <a:pPr lvl="1">
              <a:buFont typeface="Arial" panose="020B0604020202020204" pitchFamily="34" charset="0"/>
              <a:buChar char="•"/>
            </a:pPr>
            <a:r>
              <a:rPr lang="en-US" sz="1800" dirty="0" smtClean="0"/>
              <a:t>Called </a:t>
            </a:r>
            <a:r>
              <a:rPr lang="en-US" sz="1800" dirty="0"/>
              <a:t>her friends even if she had to wake them</a:t>
            </a:r>
          </a:p>
          <a:p>
            <a:pPr lvl="1">
              <a:buFont typeface="Arial" panose="020B0604020202020204" pitchFamily="34" charset="0"/>
              <a:buChar char="•"/>
            </a:pPr>
            <a:r>
              <a:rPr lang="en-US" sz="1800" dirty="0" smtClean="0"/>
              <a:t>Not </a:t>
            </a:r>
            <a:r>
              <a:rPr lang="en-US" sz="1800" dirty="0"/>
              <a:t>have laid down even if she was dizzy</a:t>
            </a:r>
          </a:p>
          <a:p>
            <a:pPr lvl="1">
              <a:buFont typeface="Arial" panose="020B0604020202020204" pitchFamily="34" charset="0"/>
              <a:buChar char="•"/>
            </a:pPr>
            <a:r>
              <a:rPr lang="en-US" sz="1800" dirty="0" smtClean="0"/>
              <a:t>Asked </a:t>
            </a:r>
            <a:r>
              <a:rPr lang="en-US" sz="1800" dirty="0"/>
              <a:t>Adam or John for help getting home</a:t>
            </a:r>
          </a:p>
          <a:p>
            <a:pPr lvl="1">
              <a:buFont typeface="Arial" panose="020B0604020202020204" pitchFamily="34" charset="0"/>
              <a:buChar char="•"/>
            </a:pPr>
            <a:r>
              <a:rPr lang="en-US" sz="1800" dirty="0" smtClean="0"/>
              <a:t>Refused </a:t>
            </a:r>
            <a:r>
              <a:rPr lang="en-US" sz="1800" dirty="0"/>
              <a:t>drinks from Nate even if he kept pestering her</a:t>
            </a:r>
          </a:p>
        </p:txBody>
      </p:sp>
    </p:spTree>
    <p:extLst>
      <p:ext uri="{BB962C8B-B14F-4D97-AF65-F5344CB8AC3E}">
        <p14:creationId xmlns:p14="http://schemas.microsoft.com/office/powerpoint/2010/main" xmlns="" val="721980222"/>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81266" y="228600"/>
            <a:ext cx="4976734" cy="632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45492000"/>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25424"/>
            <a:ext cx="7800874" cy="896112"/>
          </a:xfrm>
        </p:spPr>
        <p:txBody>
          <a:bodyPr>
            <a:noAutofit/>
          </a:bodyPr>
          <a:lstStyle/>
          <a:p>
            <a:r>
              <a:rPr lang="en-US" sz="3200" b="1" dirty="0"/>
              <a:t>Section B: Prevent: How Do I Protect Myself?</a:t>
            </a:r>
            <a:endParaRPr lang="en-US" sz="3200" dirty="0"/>
          </a:p>
        </p:txBody>
      </p:sp>
      <p:sp>
        <p:nvSpPr>
          <p:cNvPr id="3" name="Content Placeholder 2"/>
          <p:cNvSpPr>
            <a:spLocks noGrp="1"/>
          </p:cNvSpPr>
          <p:nvPr>
            <p:ph idx="1"/>
          </p:nvPr>
        </p:nvSpPr>
        <p:spPr>
          <a:xfrm>
            <a:off x="921518" y="1649492"/>
            <a:ext cx="7939037" cy="4311134"/>
          </a:xfrm>
        </p:spPr>
        <p:txBody>
          <a:bodyPr>
            <a:normAutofit/>
          </a:bodyPr>
          <a:lstStyle/>
          <a:p>
            <a:pPr marL="0" indent="0">
              <a:buNone/>
            </a:pPr>
            <a:r>
              <a:rPr lang="en-US" sz="2000" b="1" dirty="0"/>
              <a:t>What should Nate have done differently to avoid being accused of </a:t>
            </a:r>
            <a:r>
              <a:rPr lang="en-US" sz="2000" b="1" dirty="0" smtClean="0"/>
              <a:t>rape?</a:t>
            </a:r>
          </a:p>
          <a:p>
            <a:pPr marL="0" indent="0">
              <a:buNone/>
            </a:pPr>
            <a:endParaRPr lang="en-US" sz="2000" b="1" dirty="0" smtClean="0"/>
          </a:p>
          <a:p>
            <a:pPr marL="651510" lvl="1" indent="-285750">
              <a:buFont typeface="Arial" panose="020B0604020202020204" pitchFamily="34" charset="0"/>
              <a:buChar char="•"/>
            </a:pPr>
            <a:r>
              <a:rPr lang="en-US" sz="1800" b="1" dirty="0" smtClean="0"/>
              <a:t>Watched </a:t>
            </a:r>
            <a:r>
              <a:rPr lang="en-US" sz="1800" b="1" dirty="0"/>
              <a:t>his alcohol consumption</a:t>
            </a:r>
          </a:p>
          <a:p>
            <a:pPr marL="651510" lvl="1" indent="-285750">
              <a:buFont typeface="Arial" panose="020B0604020202020204" pitchFamily="34" charset="0"/>
              <a:buChar char="•"/>
            </a:pPr>
            <a:r>
              <a:rPr lang="en-US" sz="1800" dirty="0" smtClean="0"/>
              <a:t>Gotten </a:t>
            </a:r>
            <a:r>
              <a:rPr lang="en-US" sz="1800" dirty="0"/>
              <a:t>someone else drunk who actually likes him</a:t>
            </a:r>
          </a:p>
          <a:p>
            <a:pPr marL="651510" lvl="1" indent="-285750">
              <a:buFont typeface="Arial" panose="020B0604020202020204" pitchFamily="34" charset="0"/>
              <a:buChar char="•"/>
            </a:pPr>
            <a:r>
              <a:rPr lang="en-US" sz="1800" b="1" dirty="0" smtClean="0"/>
              <a:t>Not </a:t>
            </a:r>
            <a:r>
              <a:rPr lang="en-US" sz="1800" b="1" dirty="0"/>
              <a:t>had sex with someone who was drunk</a:t>
            </a:r>
          </a:p>
          <a:p>
            <a:pPr marL="651510" lvl="1" indent="-285750">
              <a:buFont typeface="Arial" panose="020B0604020202020204" pitchFamily="34" charset="0"/>
              <a:buChar char="•"/>
            </a:pPr>
            <a:r>
              <a:rPr lang="en-US" sz="1800" b="1" dirty="0" smtClean="0"/>
              <a:t>Not </a:t>
            </a:r>
            <a:r>
              <a:rPr lang="en-US" sz="1800" b="1" dirty="0"/>
              <a:t>had sex with someone who had passed out</a:t>
            </a:r>
          </a:p>
          <a:p>
            <a:pPr marL="651510" lvl="1" indent="-285750">
              <a:buFont typeface="Arial" panose="020B0604020202020204" pitchFamily="34" charset="0"/>
              <a:buChar char="•"/>
            </a:pPr>
            <a:r>
              <a:rPr lang="en-US" sz="1800" dirty="0" smtClean="0"/>
              <a:t>Gotten </a:t>
            </a:r>
            <a:r>
              <a:rPr lang="en-US" sz="1800" dirty="0"/>
              <a:t>verbal consent before she passed </a:t>
            </a:r>
            <a:r>
              <a:rPr lang="en-US" sz="1800" dirty="0" smtClean="0"/>
              <a:t>out</a:t>
            </a:r>
          </a:p>
          <a:p>
            <a:pPr marL="0" indent="0">
              <a:buNone/>
            </a:pPr>
            <a:endParaRPr lang="en-US" sz="1800" dirty="0"/>
          </a:p>
          <a:p>
            <a:pPr marL="0" indent="0">
              <a:buNone/>
            </a:pPr>
            <a:r>
              <a:rPr lang="en-US" sz="1800" dirty="0" smtClean="0"/>
              <a:t>Nate’s alcohol consumption was enough that his judgment was probably clouded. In this case, combining sex and alcohol led to serious consequences. In addition, it was his responsibility to know that Silvia could not consent to sex since she was drunk and unconscious. By taking advantage of her while she was incapacitated he demonstrated a deep lack of respect towards her, her desires, and her well-being.</a:t>
            </a:r>
            <a:endParaRPr lang="en-US" sz="1800" dirty="0"/>
          </a:p>
        </p:txBody>
      </p:sp>
    </p:spTree>
    <p:extLst>
      <p:ext uri="{BB962C8B-B14F-4D97-AF65-F5344CB8AC3E}">
        <p14:creationId xmlns:p14="http://schemas.microsoft.com/office/powerpoint/2010/main" xmlns="" val="3413808508"/>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25424"/>
            <a:ext cx="7800874" cy="896112"/>
          </a:xfrm>
        </p:spPr>
        <p:txBody>
          <a:bodyPr>
            <a:noAutofit/>
          </a:bodyPr>
          <a:lstStyle/>
          <a:p>
            <a:r>
              <a:rPr lang="en-US" sz="3200" b="1" dirty="0"/>
              <a:t>Section B: Prevent: How Do I Protect Myself?</a:t>
            </a:r>
            <a:endParaRPr lang="en-US" sz="3200" dirty="0"/>
          </a:p>
        </p:txBody>
      </p:sp>
      <p:sp>
        <p:nvSpPr>
          <p:cNvPr id="3" name="Content Placeholder 2"/>
          <p:cNvSpPr>
            <a:spLocks noGrp="1"/>
          </p:cNvSpPr>
          <p:nvPr>
            <p:ph idx="1"/>
          </p:nvPr>
        </p:nvSpPr>
        <p:spPr>
          <a:xfrm>
            <a:off x="921518" y="1649492"/>
            <a:ext cx="7939037" cy="4311134"/>
          </a:xfrm>
        </p:spPr>
        <p:txBody>
          <a:bodyPr>
            <a:normAutofit lnSpcReduction="10000"/>
          </a:bodyPr>
          <a:lstStyle/>
          <a:p>
            <a:pPr marL="0" indent="0">
              <a:buNone/>
            </a:pPr>
            <a:r>
              <a:rPr lang="en-US" sz="2000" b="1" dirty="0"/>
              <a:t>Even though the rape wasn’t her fault, what are some things Silvia could have done differently</a:t>
            </a:r>
            <a:r>
              <a:rPr lang="en-US" sz="2000" b="1" dirty="0" smtClean="0"/>
              <a:t>?</a:t>
            </a:r>
          </a:p>
          <a:p>
            <a:pPr marL="0" indent="0">
              <a:buNone/>
            </a:pPr>
            <a:endParaRPr lang="en-US" sz="2000" b="1" dirty="0" smtClean="0"/>
          </a:p>
          <a:p>
            <a:pPr marL="651510" lvl="1" indent="-285750">
              <a:buFont typeface="Arial" panose="020B0604020202020204" pitchFamily="34" charset="0"/>
              <a:buChar char="•"/>
            </a:pPr>
            <a:r>
              <a:rPr lang="en-US" sz="1800" b="1" dirty="0" smtClean="0"/>
              <a:t>Called </a:t>
            </a:r>
            <a:r>
              <a:rPr lang="en-US" sz="1800" b="1" dirty="0"/>
              <a:t>her friends even if she had to wake them</a:t>
            </a:r>
          </a:p>
          <a:p>
            <a:pPr marL="651510" lvl="1" indent="-285750">
              <a:buFont typeface="Arial" panose="020B0604020202020204" pitchFamily="34" charset="0"/>
              <a:buChar char="•"/>
            </a:pPr>
            <a:r>
              <a:rPr lang="en-US" sz="1800" dirty="0" smtClean="0"/>
              <a:t>Not have </a:t>
            </a:r>
            <a:r>
              <a:rPr lang="en-US" sz="1800" dirty="0"/>
              <a:t>laid down even if she was dizzy</a:t>
            </a:r>
          </a:p>
          <a:p>
            <a:pPr marL="651510" lvl="1" indent="-285750">
              <a:buFont typeface="Arial" panose="020B0604020202020204" pitchFamily="34" charset="0"/>
              <a:buChar char="•"/>
            </a:pPr>
            <a:r>
              <a:rPr lang="en-US" sz="1800" b="1" dirty="0" smtClean="0"/>
              <a:t>Asked </a:t>
            </a:r>
            <a:r>
              <a:rPr lang="en-US" sz="1800" b="1" dirty="0"/>
              <a:t>Adam or John for help getting home</a:t>
            </a:r>
          </a:p>
          <a:p>
            <a:pPr marL="651510" lvl="1" indent="-285750">
              <a:buFont typeface="Arial" panose="020B0604020202020204" pitchFamily="34" charset="0"/>
              <a:buChar char="•"/>
            </a:pPr>
            <a:r>
              <a:rPr lang="en-US" sz="1800" b="1" dirty="0" smtClean="0"/>
              <a:t>Refused </a:t>
            </a:r>
            <a:r>
              <a:rPr lang="en-US" sz="1800" b="1" dirty="0"/>
              <a:t>drinks from Nate even if he kept pestering </a:t>
            </a:r>
            <a:r>
              <a:rPr lang="en-US" sz="1800" b="1" dirty="0" smtClean="0"/>
              <a:t>her</a:t>
            </a:r>
          </a:p>
          <a:p>
            <a:pPr marL="651510" lvl="1" indent="-285750">
              <a:buFont typeface="Arial" panose="020B0604020202020204" pitchFamily="34" charset="0"/>
              <a:buChar char="•"/>
            </a:pPr>
            <a:endParaRPr lang="en-US" sz="1800" dirty="0"/>
          </a:p>
          <a:p>
            <a:pPr marL="0" indent="0">
              <a:buNone/>
            </a:pPr>
            <a:r>
              <a:rPr lang="en-US" sz="1800" dirty="0" smtClean="0"/>
              <a:t>Please be </a:t>
            </a:r>
            <a:r>
              <a:rPr lang="en-US" sz="1800" dirty="0"/>
              <a:t>aware that none of Silvia’s choices, no matter how poor, gave Nate the right to rape her. Rape is too traumatic to ever be justified as an appropriate punishment for any decision. However, to lower her risk, she could have called or asked a trusted friend for help. Most people would rather be a little inconvenienced than witness the aftermath of an assault of a loved one. Also, refuse drinks if you feel that you’ve had enough alcohol or if there is the possibility that it’s drugged.</a:t>
            </a:r>
          </a:p>
        </p:txBody>
      </p:sp>
    </p:spTree>
    <p:extLst>
      <p:ext uri="{BB962C8B-B14F-4D97-AF65-F5344CB8AC3E}">
        <p14:creationId xmlns:p14="http://schemas.microsoft.com/office/powerpoint/2010/main" xmlns="" val="860441341"/>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25424"/>
            <a:ext cx="7800874" cy="896112"/>
          </a:xfrm>
        </p:spPr>
        <p:txBody>
          <a:bodyPr>
            <a:noAutofit/>
          </a:bodyPr>
          <a:lstStyle/>
          <a:p>
            <a:r>
              <a:rPr lang="en-US" sz="3200" b="1" dirty="0"/>
              <a:t>Section B: Prevent: How Do I Protect Myself?</a:t>
            </a:r>
            <a:endParaRPr lang="en-US" sz="3200" dirty="0"/>
          </a:p>
        </p:txBody>
      </p:sp>
      <p:sp>
        <p:nvSpPr>
          <p:cNvPr id="3" name="Content Placeholder 2"/>
          <p:cNvSpPr>
            <a:spLocks noGrp="1"/>
          </p:cNvSpPr>
          <p:nvPr>
            <p:ph idx="1"/>
          </p:nvPr>
        </p:nvSpPr>
        <p:spPr>
          <a:xfrm>
            <a:off x="921518" y="1649492"/>
            <a:ext cx="7939037" cy="4311134"/>
          </a:xfrm>
        </p:spPr>
        <p:txBody>
          <a:bodyPr>
            <a:normAutofit fontScale="92500"/>
          </a:bodyPr>
          <a:lstStyle/>
          <a:p>
            <a:pPr marL="0" indent="0">
              <a:buNone/>
            </a:pPr>
            <a:r>
              <a:rPr lang="en-US" sz="1800" b="1" i="1" dirty="0"/>
              <a:t>During a night of binge drinking and dancing, Peter started talking to Heidi who was standing next to him at the bar. They drank heavily for several hours until Heidi appeared to be drunk. She winked at Peter several times throughout the night, so Peter asked her if she wanted to come back to his place. At Peter’s apartment, they had sex. In the morning, Heidi had very little recollection of the evening and claimed that Peter sexually assaulted her. What should Peter have done differently</a:t>
            </a:r>
            <a:r>
              <a:rPr lang="en-US" sz="1800" b="1" i="1" dirty="0" smtClean="0"/>
              <a:t>?</a:t>
            </a:r>
          </a:p>
          <a:p>
            <a:pPr marL="0" indent="0">
              <a:buNone/>
            </a:pPr>
            <a:endParaRPr lang="en-US" sz="1800" dirty="0"/>
          </a:p>
          <a:p>
            <a:pPr marL="365760" lvl="1" indent="0">
              <a:buNone/>
            </a:pPr>
            <a:r>
              <a:rPr lang="en-US" sz="1800" dirty="0"/>
              <a:t>1. Been more responsible in his drinking</a:t>
            </a:r>
          </a:p>
          <a:p>
            <a:pPr marL="365760" lvl="1" indent="0">
              <a:buNone/>
            </a:pPr>
            <a:r>
              <a:rPr lang="en-US" sz="1800" dirty="0"/>
              <a:t>2. Not have had sex with Heidi since she was obviously drunk</a:t>
            </a:r>
          </a:p>
          <a:p>
            <a:pPr marL="365760" lvl="1" indent="0">
              <a:buNone/>
            </a:pPr>
            <a:r>
              <a:rPr lang="en-US" sz="1800" dirty="0"/>
              <a:t>3. Ensured that Heidi verbally consented to having </a:t>
            </a:r>
            <a:r>
              <a:rPr lang="en-US" sz="1800" dirty="0" smtClean="0"/>
              <a:t>sex</a:t>
            </a:r>
          </a:p>
          <a:p>
            <a:pPr marL="0" indent="0">
              <a:buNone/>
            </a:pPr>
            <a:endParaRPr lang="en-US" sz="1800" dirty="0"/>
          </a:p>
          <a:p>
            <a:pPr marL="0" indent="0">
              <a:buNone/>
            </a:pPr>
            <a:r>
              <a:rPr lang="en-US" sz="1800" dirty="0"/>
              <a:t>Correct answers: 1 and 2. Heidi is not capable of verbally consenting because she is intoxicated. Therefore, the best decision Peter could have made, besides having been more responsible in his drinking, to avoid being accused of sexual assault is to not have had sex with Heidi. </a:t>
            </a:r>
          </a:p>
          <a:p>
            <a:endParaRPr lang="en-US" sz="1800" dirty="0"/>
          </a:p>
        </p:txBody>
      </p:sp>
    </p:spTree>
    <p:extLst>
      <p:ext uri="{BB962C8B-B14F-4D97-AF65-F5344CB8AC3E}">
        <p14:creationId xmlns:p14="http://schemas.microsoft.com/office/powerpoint/2010/main" xmlns="" val="3512861422"/>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25424"/>
            <a:ext cx="7800874" cy="896112"/>
          </a:xfrm>
        </p:spPr>
        <p:txBody>
          <a:bodyPr>
            <a:noAutofit/>
          </a:bodyPr>
          <a:lstStyle/>
          <a:p>
            <a:r>
              <a:rPr lang="en-US" sz="3200" b="1" dirty="0"/>
              <a:t>Section B: Prevent: How Do I Protect Myself?</a:t>
            </a:r>
            <a:endParaRPr lang="en-US" sz="3200" dirty="0"/>
          </a:p>
        </p:txBody>
      </p:sp>
      <p:sp>
        <p:nvSpPr>
          <p:cNvPr id="3" name="Content Placeholder 2"/>
          <p:cNvSpPr>
            <a:spLocks noGrp="1"/>
          </p:cNvSpPr>
          <p:nvPr>
            <p:ph idx="1"/>
          </p:nvPr>
        </p:nvSpPr>
        <p:spPr>
          <a:xfrm>
            <a:off x="921519" y="1649491"/>
            <a:ext cx="7869956" cy="4675109"/>
          </a:xfrm>
        </p:spPr>
        <p:txBody>
          <a:bodyPr>
            <a:normAutofit fontScale="92500" lnSpcReduction="20000"/>
          </a:bodyPr>
          <a:lstStyle/>
          <a:p>
            <a:pPr marL="0" indent="0">
              <a:buNone/>
            </a:pPr>
            <a:r>
              <a:rPr lang="en-US" sz="1800" b="1" i="1" dirty="0"/>
              <a:t>Joseph had been receiving threats from others at work and started drinking heavily at night to deal with his problems. One night, when he was by himself at a bar, he saw his harassers and their friends, also drinking. He left, stumbling a little, and tried to walk home. He was followed and was assaulted physically and sexually. How could Joseph have lowered his risk in this situation</a:t>
            </a:r>
            <a:r>
              <a:rPr lang="en-US" sz="1800" b="1" i="1" dirty="0" smtClean="0"/>
              <a:t>?</a:t>
            </a:r>
          </a:p>
          <a:p>
            <a:pPr marL="0" indent="0">
              <a:buNone/>
            </a:pPr>
            <a:endParaRPr lang="en-US" sz="1800" b="1" i="1" dirty="0"/>
          </a:p>
          <a:p>
            <a:pPr marL="365760" lvl="1" indent="0">
              <a:buNone/>
            </a:pPr>
            <a:r>
              <a:rPr lang="en-US" sz="1800" i="1" dirty="0"/>
              <a:t>1. Controlled his drinking</a:t>
            </a:r>
          </a:p>
          <a:p>
            <a:pPr marL="365760" lvl="1" indent="0">
              <a:buNone/>
            </a:pPr>
            <a:r>
              <a:rPr lang="en-US" sz="1800" i="1" dirty="0"/>
              <a:t>2. Fought back against his attackers</a:t>
            </a:r>
          </a:p>
          <a:p>
            <a:pPr marL="365760" lvl="1" indent="0">
              <a:buNone/>
            </a:pPr>
            <a:r>
              <a:rPr lang="en-US" sz="1800" i="1" dirty="0"/>
              <a:t>3. Called a taxi to pick him up</a:t>
            </a:r>
          </a:p>
          <a:p>
            <a:pPr marL="365760" lvl="1" indent="0">
              <a:buNone/>
            </a:pPr>
            <a:r>
              <a:rPr lang="en-US" sz="1800" i="1" dirty="0"/>
              <a:t>4. Gone out with others he can </a:t>
            </a:r>
            <a:r>
              <a:rPr lang="en-US" sz="1800" i="1" dirty="0" smtClean="0"/>
              <a:t>trust</a:t>
            </a:r>
          </a:p>
          <a:p>
            <a:pPr marL="365760" lvl="1" indent="0">
              <a:buNone/>
            </a:pPr>
            <a:endParaRPr lang="en-US" sz="1800" dirty="0"/>
          </a:p>
          <a:p>
            <a:pPr marL="0" indent="0">
              <a:buNone/>
            </a:pPr>
            <a:r>
              <a:rPr lang="en-US" sz="1800" dirty="0"/>
              <a:t>Correct answers: 1, 3, and 4. Although Joseph could have made some safer choices, it is not his fault that he was subjected to violent behavior. Excessive alcohol can make it harder for a person to resist attack and make attackers more aggressive. Controlling your alcohol consumption and seeking help if you are dependent is crucial. When going out, make sure that you have a safe way home, (e. g. money for a taxi, a cell phone to call a friend). Avoid going out alone, especially to pubs, clubs, or parties; ask friends to go with you, so you can watch out for each other. Also, report threats to a supervisor or appropriate authority before they escalate to violence.</a:t>
            </a:r>
          </a:p>
        </p:txBody>
      </p:sp>
    </p:spTree>
    <p:extLst>
      <p:ext uri="{BB962C8B-B14F-4D97-AF65-F5344CB8AC3E}">
        <p14:creationId xmlns:p14="http://schemas.microsoft.com/office/powerpoint/2010/main" xmlns="" val="1645570984"/>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25424"/>
            <a:ext cx="7800874" cy="896112"/>
          </a:xfrm>
        </p:spPr>
        <p:txBody>
          <a:bodyPr>
            <a:noAutofit/>
          </a:bodyPr>
          <a:lstStyle/>
          <a:p>
            <a:r>
              <a:rPr lang="en-US" sz="3200" b="1" dirty="0"/>
              <a:t>Section B: Prevent: How Do I Protect Myself?</a:t>
            </a:r>
            <a:endParaRPr lang="en-US" sz="3200" dirty="0"/>
          </a:p>
        </p:txBody>
      </p:sp>
      <p:sp>
        <p:nvSpPr>
          <p:cNvPr id="3" name="Content Placeholder 2"/>
          <p:cNvSpPr>
            <a:spLocks noGrp="1"/>
          </p:cNvSpPr>
          <p:nvPr>
            <p:ph idx="1"/>
          </p:nvPr>
        </p:nvSpPr>
        <p:spPr>
          <a:xfrm>
            <a:off x="921519" y="1649491"/>
            <a:ext cx="7869956" cy="4675109"/>
          </a:xfrm>
        </p:spPr>
        <p:txBody>
          <a:bodyPr>
            <a:normAutofit fontScale="92500" lnSpcReduction="10000"/>
          </a:bodyPr>
          <a:lstStyle/>
          <a:p>
            <a:pPr marL="0" indent="0">
              <a:buNone/>
            </a:pPr>
            <a:r>
              <a:rPr lang="en-US" sz="1800" b="1" i="1" dirty="0"/>
              <a:t>Jessica met Aidan at a local bookstore. He seems aggressive and eccentric, but good-looking and intelligent. One day, he insists that she meet him at his apartment for dinner. She decides to accept just this once, despite being a little intimidated by him. During the date, Aidan gets much too close for Jessica’s comfort. When she asks him to back off, he gets angry and rapes her. How could Jessica have protected herself better</a:t>
            </a:r>
            <a:r>
              <a:rPr lang="en-US" sz="1800" b="1" i="1" dirty="0" smtClean="0"/>
              <a:t>?</a:t>
            </a:r>
          </a:p>
          <a:p>
            <a:pPr marL="0" indent="0">
              <a:buNone/>
            </a:pPr>
            <a:endParaRPr lang="en-US" sz="1800" b="1" i="1" dirty="0"/>
          </a:p>
          <a:p>
            <a:pPr marL="365760" lvl="1" indent="0">
              <a:buNone/>
            </a:pPr>
            <a:r>
              <a:rPr lang="en-US" sz="1800" i="1" dirty="0"/>
              <a:t>1. Not have confronted him about his behavior</a:t>
            </a:r>
          </a:p>
          <a:p>
            <a:pPr marL="365760" lvl="1" indent="0">
              <a:buNone/>
            </a:pPr>
            <a:r>
              <a:rPr lang="en-US" sz="1800" i="1" dirty="0"/>
              <a:t>2. Trusted her instincts and said no</a:t>
            </a:r>
          </a:p>
          <a:p>
            <a:pPr marL="365760" lvl="1" indent="0">
              <a:buNone/>
            </a:pPr>
            <a:r>
              <a:rPr lang="en-US" sz="1800" i="1" dirty="0"/>
              <a:t>3. Asked that they meet in a public </a:t>
            </a:r>
            <a:r>
              <a:rPr lang="en-US" sz="1800" i="1" dirty="0" smtClean="0"/>
              <a:t>place</a:t>
            </a:r>
          </a:p>
          <a:p>
            <a:pPr marL="365760" lvl="1" indent="0">
              <a:buNone/>
            </a:pPr>
            <a:endParaRPr lang="en-US" sz="1800" dirty="0"/>
          </a:p>
          <a:p>
            <a:pPr marL="0" indent="0">
              <a:buNone/>
            </a:pPr>
            <a:r>
              <a:rPr lang="en-US" sz="1800" dirty="0"/>
              <a:t>Correct answers: 2 and 3. Never feel that you should get into or stay in a situation with other people that is unsafe or that makes you extremely uncomfortable. Always follow your instincts. You do not have to sacrifice your safety for another person’s wants. Give yourself permission to keep yourself safe. As a precaution, meet dates, especially first dates and blind dates, in a public place or in a double or group date setting; there is safety in numbers.</a:t>
            </a:r>
          </a:p>
        </p:txBody>
      </p:sp>
    </p:spTree>
    <p:extLst>
      <p:ext uri="{BB962C8B-B14F-4D97-AF65-F5344CB8AC3E}">
        <p14:creationId xmlns:p14="http://schemas.microsoft.com/office/powerpoint/2010/main" xmlns="" val="2939302799"/>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25424"/>
            <a:ext cx="7800874" cy="896112"/>
          </a:xfrm>
        </p:spPr>
        <p:txBody>
          <a:bodyPr>
            <a:noAutofit/>
          </a:bodyPr>
          <a:lstStyle/>
          <a:p>
            <a:r>
              <a:rPr lang="en-US" sz="3200" b="1" dirty="0"/>
              <a:t>Section B: Prevent: How Do I Protect Myself?</a:t>
            </a:r>
            <a:endParaRPr lang="en-US" sz="3200" dirty="0"/>
          </a:p>
        </p:txBody>
      </p:sp>
      <p:sp>
        <p:nvSpPr>
          <p:cNvPr id="3" name="Content Placeholder 2"/>
          <p:cNvSpPr>
            <a:spLocks noGrp="1"/>
          </p:cNvSpPr>
          <p:nvPr>
            <p:ph idx="1"/>
          </p:nvPr>
        </p:nvSpPr>
        <p:spPr>
          <a:xfrm>
            <a:off x="921519" y="1649491"/>
            <a:ext cx="7869956" cy="4675109"/>
          </a:xfrm>
        </p:spPr>
        <p:txBody>
          <a:bodyPr>
            <a:normAutofit lnSpcReduction="10000"/>
          </a:bodyPr>
          <a:lstStyle/>
          <a:p>
            <a:pPr marL="0" indent="0">
              <a:buNone/>
            </a:pPr>
            <a:r>
              <a:rPr lang="en-US" sz="1800" b="1" i="1" dirty="0"/>
              <a:t>Lindsey has a goal to get in shape for a race. She jogs whenever she can fit it into her schedule. From time to time, she doesn’t have any time to herself except before dawn or after dark. She would like to meet her goal but she also wants to stay safe. What can Lindsey do</a:t>
            </a:r>
            <a:r>
              <a:rPr lang="en-US" sz="1800" b="1" i="1" dirty="0" smtClean="0"/>
              <a:t>?</a:t>
            </a:r>
          </a:p>
          <a:p>
            <a:pPr marL="0" indent="0">
              <a:buNone/>
            </a:pPr>
            <a:endParaRPr lang="en-US" sz="1800" b="1" i="1" dirty="0"/>
          </a:p>
          <a:p>
            <a:pPr marL="365760" lvl="1" indent="0">
              <a:buNone/>
            </a:pPr>
            <a:r>
              <a:rPr lang="en-US" sz="1800" i="1" dirty="0"/>
              <a:t>1. Plan a route close to home</a:t>
            </a:r>
          </a:p>
          <a:p>
            <a:pPr marL="365760" lvl="1" indent="0">
              <a:buNone/>
            </a:pPr>
            <a:r>
              <a:rPr lang="en-US" sz="1800" i="1" dirty="0"/>
              <a:t>2. Jog only during daylight hours</a:t>
            </a:r>
          </a:p>
          <a:p>
            <a:pPr marL="365760" lvl="1" indent="0">
              <a:buNone/>
            </a:pPr>
            <a:r>
              <a:rPr lang="en-US" sz="1800" i="1" dirty="0"/>
              <a:t>3. Jog with friends</a:t>
            </a:r>
          </a:p>
          <a:p>
            <a:pPr marL="365760" lvl="1" indent="0">
              <a:buNone/>
            </a:pPr>
            <a:r>
              <a:rPr lang="en-US" sz="1800" i="1" dirty="0"/>
              <a:t>4. Run really fast</a:t>
            </a:r>
          </a:p>
          <a:p>
            <a:pPr marL="365760" lvl="1" indent="0">
              <a:buNone/>
            </a:pPr>
            <a:r>
              <a:rPr lang="en-US" sz="1800" i="1" dirty="0"/>
              <a:t>5. Train on a </a:t>
            </a:r>
            <a:r>
              <a:rPr lang="en-US" sz="1800" i="1" dirty="0" smtClean="0"/>
              <a:t>treadmill</a:t>
            </a:r>
          </a:p>
          <a:p>
            <a:pPr marL="365760" lvl="1" indent="0">
              <a:buNone/>
            </a:pPr>
            <a:endParaRPr lang="en-US" sz="1800" dirty="0"/>
          </a:p>
          <a:p>
            <a:pPr marL="0" indent="0">
              <a:buNone/>
            </a:pPr>
            <a:r>
              <a:rPr lang="en-US" sz="1800" dirty="0"/>
              <a:t>Correct answers: 2, 3, and 5. Lindsey will need to find an alternative if she can’t exercise during the day, such as gather a group of friends to jog with her or use an indoor track or a treadmill at a safe location if available. She needs to be aware that even if she is strong or fast, she is still at an increased risk of something going wrong by jogging alone at night. </a:t>
            </a:r>
          </a:p>
          <a:p>
            <a:endParaRPr lang="en-US" sz="1800" dirty="0"/>
          </a:p>
        </p:txBody>
      </p:sp>
    </p:spTree>
    <p:extLst>
      <p:ext uri="{BB962C8B-B14F-4D97-AF65-F5344CB8AC3E}">
        <p14:creationId xmlns:p14="http://schemas.microsoft.com/office/powerpoint/2010/main" xmlns="" val="3081671150"/>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25424"/>
            <a:ext cx="7800874" cy="896112"/>
          </a:xfrm>
        </p:spPr>
        <p:txBody>
          <a:bodyPr>
            <a:noAutofit/>
          </a:bodyPr>
          <a:lstStyle/>
          <a:p>
            <a:r>
              <a:rPr lang="en-US" sz="3200" b="1" dirty="0"/>
              <a:t>Section B: Prevent: How Do I Protect Myself?</a:t>
            </a:r>
            <a:endParaRPr lang="en-US" sz="3200" dirty="0"/>
          </a:p>
        </p:txBody>
      </p:sp>
      <p:sp>
        <p:nvSpPr>
          <p:cNvPr id="3" name="Content Placeholder 2"/>
          <p:cNvSpPr>
            <a:spLocks noGrp="1"/>
          </p:cNvSpPr>
          <p:nvPr>
            <p:ph idx="1"/>
          </p:nvPr>
        </p:nvSpPr>
        <p:spPr>
          <a:xfrm>
            <a:off x="921519" y="1649491"/>
            <a:ext cx="7869956" cy="4675109"/>
          </a:xfrm>
        </p:spPr>
        <p:txBody>
          <a:bodyPr>
            <a:normAutofit fontScale="92500" lnSpcReduction="20000"/>
          </a:bodyPr>
          <a:lstStyle/>
          <a:p>
            <a:pPr marL="0" indent="0">
              <a:buNone/>
            </a:pPr>
            <a:r>
              <a:rPr lang="en-US" sz="1800" b="1" i="1" dirty="0"/>
              <a:t>Lindsey has a goal to get in shape for a race. She jogs whenever she can fit it into her schedule. From time to time, she doesn’t have any time to herself except before dawn or after dark. She would like to meet her goal but she also wants to stay safe. What can Lindsey do</a:t>
            </a:r>
            <a:r>
              <a:rPr lang="en-US" sz="1800" b="1" i="1" dirty="0" smtClean="0"/>
              <a:t>?</a:t>
            </a:r>
          </a:p>
          <a:p>
            <a:pPr marL="0" indent="0">
              <a:buNone/>
            </a:pPr>
            <a:endParaRPr lang="en-US" sz="1800" b="1" i="1" dirty="0"/>
          </a:p>
          <a:p>
            <a:pPr marL="365760" lvl="1" indent="0">
              <a:buNone/>
            </a:pPr>
            <a:r>
              <a:rPr lang="en-US" sz="1800" i="1" dirty="0"/>
              <a:t>1. Plan a route close to home</a:t>
            </a:r>
          </a:p>
          <a:p>
            <a:pPr marL="365760" lvl="1" indent="0">
              <a:buNone/>
            </a:pPr>
            <a:r>
              <a:rPr lang="en-US" sz="1800" i="1" dirty="0"/>
              <a:t>2. Jog only during daylight hours</a:t>
            </a:r>
          </a:p>
          <a:p>
            <a:pPr marL="365760" lvl="1" indent="0">
              <a:buNone/>
            </a:pPr>
            <a:r>
              <a:rPr lang="en-US" sz="1800" i="1" dirty="0"/>
              <a:t>3. Jog with friends</a:t>
            </a:r>
          </a:p>
          <a:p>
            <a:pPr marL="365760" lvl="1" indent="0">
              <a:buNone/>
            </a:pPr>
            <a:r>
              <a:rPr lang="en-US" sz="1800" i="1" dirty="0"/>
              <a:t>4. Run really fast</a:t>
            </a:r>
          </a:p>
          <a:p>
            <a:pPr marL="365760" lvl="1" indent="0">
              <a:buNone/>
            </a:pPr>
            <a:r>
              <a:rPr lang="en-US" sz="1800" i="1" dirty="0"/>
              <a:t>5. Train on a </a:t>
            </a:r>
            <a:r>
              <a:rPr lang="en-US" sz="1800" i="1" dirty="0" smtClean="0"/>
              <a:t>treadmill</a:t>
            </a:r>
          </a:p>
          <a:p>
            <a:pPr marL="365760" lvl="1" indent="0">
              <a:buNone/>
            </a:pPr>
            <a:endParaRPr lang="en-US" sz="1800" dirty="0"/>
          </a:p>
          <a:p>
            <a:pPr marL="0" indent="0">
              <a:buNone/>
            </a:pPr>
            <a:r>
              <a:rPr lang="en-US" sz="1800" dirty="0"/>
              <a:t>Correct answers: 2, 3, and 5. Lindsey will need to find an alternative if she can’t exercise during the day, such as gather a group of friends to jog with her or use an indoor track or a treadmill at a safe location if available. She needs to be aware that even if she is strong or fast, she is still at an increased risk of something going wrong by jogging alone at night. </a:t>
            </a:r>
            <a:endParaRPr lang="en-US" sz="1800" dirty="0" smtClean="0"/>
          </a:p>
          <a:p>
            <a:pPr marL="0" indent="0">
              <a:buNone/>
            </a:pPr>
            <a:endParaRPr lang="en-US" sz="1800" dirty="0" smtClean="0"/>
          </a:p>
          <a:p>
            <a:pPr marL="0" indent="0">
              <a:buNone/>
            </a:pPr>
            <a:r>
              <a:rPr lang="en-US" sz="1500" dirty="0"/>
              <a:t>This concludes Section B: Prevent: How Do I Protect Myself</a:t>
            </a:r>
            <a:r>
              <a:rPr lang="en-US" sz="1500" dirty="0" smtClean="0"/>
              <a:t>?</a:t>
            </a:r>
            <a:endParaRPr lang="en-US" sz="1500" dirty="0"/>
          </a:p>
        </p:txBody>
      </p:sp>
      <p:sp>
        <p:nvSpPr>
          <p:cNvPr id="6" name="Footer Placeholder 4"/>
          <p:cNvSpPr txBox="1">
            <a:spLocks/>
          </p:cNvSpPr>
          <p:nvPr/>
        </p:nvSpPr>
        <p:spPr>
          <a:xfrm>
            <a:off x="3029486" y="6356350"/>
            <a:ext cx="3086100" cy="50165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65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latin typeface="Calibri" panose="020F0502020204030204"/>
                <a:hlinkClick r:id="rId3" action="ppaction://hlinksldjump"/>
              </a:rPr>
              <a:t>Return to Course Sections</a:t>
            </a:r>
            <a:endParaRPr lang="en-US" sz="1400" b="1" dirty="0">
              <a:latin typeface="Calibri" panose="020F0502020204030204"/>
            </a:endParaRPr>
          </a:p>
        </p:txBody>
      </p:sp>
    </p:spTree>
    <p:extLst>
      <p:ext uri="{BB962C8B-B14F-4D97-AF65-F5344CB8AC3E}">
        <p14:creationId xmlns:p14="http://schemas.microsoft.com/office/powerpoint/2010/main" xmlns="" val="1175949398"/>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0"/>
            <a:ext cx="7924800" cy="1143000"/>
          </a:xfrm>
        </p:spPr>
        <p:txBody>
          <a:bodyPr>
            <a:normAutofit/>
          </a:bodyPr>
          <a:lstStyle/>
          <a:p>
            <a:r>
              <a:rPr lang="en-US" sz="3200" b="1" dirty="0"/>
              <a:t>Section C: Respond: What Do I Do Now?</a:t>
            </a:r>
            <a:endParaRPr lang="en-US" sz="3200" dirty="0"/>
          </a:p>
        </p:txBody>
      </p:sp>
      <p:sp>
        <p:nvSpPr>
          <p:cNvPr id="8" name="Content Placeholder 7"/>
          <p:cNvSpPr>
            <a:spLocks noGrp="1"/>
          </p:cNvSpPr>
          <p:nvPr>
            <p:ph sz="half" idx="1"/>
          </p:nvPr>
        </p:nvSpPr>
        <p:spPr>
          <a:xfrm>
            <a:off x="533400" y="2042717"/>
            <a:ext cx="4038600" cy="4175915"/>
          </a:xfrm>
        </p:spPr>
        <p:txBody>
          <a:bodyPr>
            <a:normAutofit/>
          </a:bodyPr>
          <a:lstStyle/>
          <a:p>
            <a:pPr marL="0" indent="0">
              <a:buNone/>
            </a:pPr>
            <a:r>
              <a:rPr lang="en-US" sz="2000" dirty="0">
                <a:solidFill>
                  <a:srgbClr val="00658E"/>
                </a:solidFill>
              </a:rPr>
              <a:t>If you are a victim of sexual assault, your appropriate RESPONSE can be an important step towards resolution and recovery.</a:t>
            </a:r>
          </a:p>
          <a:p>
            <a:pPr marL="0" indent="0">
              <a:buNone/>
            </a:pPr>
            <a:r>
              <a:rPr lang="en-US" sz="2000" dirty="0">
                <a:solidFill>
                  <a:srgbClr val="00658E"/>
                </a:solidFill>
              </a:rPr>
              <a:t>In the Coast Guard, two reporting options are available to provide valuable assistance and greater ability to regain control of your life.</a:t>
            </a:r>
          </a:p>
        </p:txBody>
      </p:sp>
      <p:sp>
        <p:nvSpPr>
          <p:cNvPr id="9" name="Content Placeholder 8"/>
          <p:cNvSpPr>
            <a:spLocks noGrp="1"/>
          </p:cNvSpPr>
          <p:nvPr>
            <p:ph sz="half" idx="2"/>
          </p:nvPr>
        </p:nvSpPr>
        <p:spPr>
          <a:xfrm>
            <a:off x="5105400" y="2042717"/>
            <a:ext cx="4038600" cy="3945079"/>
          </a:xfrm>
        </p:spPr>
        <p:txBody>
          <a:bodyPr>
            <a:normAutofit/>
          </a:bodyPr>
          <a:lstStyle/>
          <a:p>
            <a:pPr marL="0" indent="0">
              <a:buNone/>
            </a:pPr>
            <a:r>
              <a:rPr lang="en-US" sz="1800" b="1" dirty="0" smtClean="0">
                <a:solidFill>
                  <a:srgbClr val="00658E"/>
                </a:solidFill>
              </a:rPr>
              <a:t>Section Objective: </a:t>
            </a:r>
          </a:p>
          <a:p>
            <a:pPr marL="0" indent="0">
              <a:buNone/>
            </a:pPr>
            <a:r>
              <a:rPr lang="en-US" sz="1800" dirty="0">
                <a:solidFill>
                  <a:srgbClr val="00658E"/>
                </a:solidFill>
              </a:rPr>
              <a:t>Take appropriate measures if you have been sexually assaulted</a:t>
            </a:r>
            <a:r>
              <a:rPr lang="en-US" sz="1800" dirty="0" smtClean="0">
                <a:solidFill>
                  <a:srgbClr val="00658E"/>
                </a:solidFill>
              </a:rPr>
              <a:t>.</a:t>
            </a:r>
          </a:p>
          <a:p>
            <a:pPr marL="0" indent="0">
              <a:buNone/>
            </a:pPr>
            <a:endParaRPr lang="en-US" sz="1700" dirty="0" smtClean="0"/>
          </a:p>
          <a:p>
            <a:pPr marL="0" indent="0">
              <a:buNone/>
            </a:pPr>
            <a:r>
              <a:rPr lang="en-US" sz="1800" dirty="0">
                <a:solidFill>
                  <a:srgbClr val="00658E"/>
                </a:solidFill>
              </a:rPr>
              <a:t>This section presents a scenario as well as an article about sexual assault reporting options. Read through the article found after the scenarios to answer the scenario questions.</a:t>
            </a:r>
          </a:p>
        </p:txBody>
      </p:sp>
    </p:spTree>
    <p:extLst>
      <p:ext uri="{BB962C8B-B14F-4D97-AF65-F5344CB8AC3E}">
        <p14:creationId xmlns:p14="http://schemas.microsoft.com/office/powerpoint/2010/main" xmlns="" val="1440463868"/>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725" y="780288"/>
            <a:ext cx="7809321" cy="731468"/>
          </a:xfrm>
        </p:spPr>
        <p:txBody>
          <a:bodyPr>
            <a:noAutofit/>
          </a:bodyPr>
          <a:lstStyle/>
          <a:p>
            <a:r>
              <a:rPr lang="en-US" sz="3200" b="1" dirty="0" smtClean="0"/>
              <a:t>Section </a:t>
            </a:r>
            <a:r>
              <a:rPr lang="en-US" sz="3200" b="1" dirty="0"/>
              <a:t>C: Respond: What Do I Do Now?</a:t>
            </a:r>
            <a:r>
              <a:rPr lang="en-US" sz="3600" dirty="0"/>
              <a:t>	</a:t>
            </a:r>
          </a:p>
        </p:txBody>
      </p:sp>
      <p:pic>
        <p:nvPicPr>
          <p:cNvPr id="10" name="Content Placeholder 9"/>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67616" y="1905000"/>
            <a:ext cx="8747784" cy="3602736"/>
          </a:xfrm>
          <a:prstGeom prst="rect">
            <a:avLst/>
          </a:prstGeom>
        </p:spPr>
      </p:pic>
      <p:sp>
        <p:nvSpPr>
          <p:cNvPr id="5" name="Footer Placeholder 4"/>
          <p:cNvSpPr txBox="1">
            <a:spLocks/>
          </p:cNvSpPr>
          <p:nvPr/>
        </p:nvSpPr>
        <p:spPr>
          <a:xfrm>
            <a:off x="3029486" y="6356350"/>
            <a:ext cx="3086100" cy="50165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65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latin typeface="Calibri" panose="020F0502020204030204"/>
                <a:hlinkClick r:id="rId4" action="ppaction://hlinksldjump"/>
              </a:rPr>
              <a:t>Return to Course Sections</a:t>
            </a:r>
            <a:endParaRPr lang="en-US" sz="1400" b="1" dirty="0">
              <a:latin typeface="Calibri" panose="020F0502020204030204"/>
            </a:endParaRPr>
          </a:p>
        </p:txBody>
      </p:sp>
    </p:spTree>
    <p:extLst>
      <p:ext uri="{BB962C8B-B14F-4D97-AF65-F5344CB8AC3E}">
        <p14:creationId xmlns:p14="http://schemas.microsoft.com/office/powerpoint/2010/main" xmlns="" val="97453358"/>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726" y="704088"/>
            <a:ext cx="7800874" cy="896112"/>
          </a:xfrm>
        </p:spPr>
        <p:txBody>
          <a:bodyPr>
            <a:noAutofit/>
          </a:bodyPr>
          <a:lstStyle/>
          <a:p>
            <a:r>
              <a:rPr lang="en-US" sz="3200" b="1" dirty="0"/>
              <a:t>Section C: Respond: What Do I Do Now?	</a:t>
            </a:r>
            <a:endParaRPr lang="en-US" sz="3200" dirty="0"/>
          </a:p>
        </p:txBody>
      </p:sp>
      <p:sp>
        <p:nvSpPr>
          <p:cNvPr id="3" name="Content Placeholder 2"/>
          <p:cNvSpPr>
            <a:spLocks noGrp="1"/>
          </p:cNvSpPr>
          <p:nvPr>
            <p:ph idx="1"/>
          </p:nvPr>
        </p:nvSpPr>
        <p:spPr>
          <a:xfrm>
            <a:off x="762000" y="1755550"/>
            <a:ext cx="7848600" cy="3654650"/>
          </a:xfrm>
        </p:spPr>
        <p:txBody>
          <a:bodyPr>
            <a:noAutofit/>
          </a:bodyPr>
          <a:lstStyle/>
          <a:p>
            <a:pPr marL="0" indent="0">
              <a:buNone/>
            </a:pPr>
            <a:r>
              <a:rPr lang="en-US" sz="2400" dirty="0">
                <a:solidFill>
                  <a:srgbClr val="00658E"/>
                </a:solidFill>
              </a:rPr>
              <a:t>Nate and Silvia were both at a morale party, where he was purposefully trying to get her drunk. As the night progressed, Silvia did get drunk like Nate had hoped and he offered her a ride, which she accepted.</a:t>
            </a:r>
          </a:p>
          <a:p>
            <a:pPr marL="0" indent="0">
              <a:buNone/>
            </a:pPr>
            <a:r>
              <a:rPr lang="en-US" sz="2400" dirty="0">
                <a:solidFill>
                  <a:srgbClr val="00658E"/>
                </a:solidFill>
              </a:rPr>
              <a:t>He drove her home, where they made out, even though her judgment was too impaired for her to legally be able to consent to any sexual activity.</a:t>
            </a:r>
          </a:p>
          <a:p>
            <a:pPr marL="0" indent="0">
              <a:buNone/>
            </a:pPr>
            <a:r>
              <a:rPr lang="en-US" sz="2400" dirty="0">
                <a:solidFill>
                  <a:srgbClr val="00658E"/>
                </a:solidFill>
              </a:rPr>
              <a:t>Soon, she felt dizzy, and subsequently passed out. Later, she woke to discover that Nate had begun raping her while she was out cold. After the assault finally ended, Silvia, feeling stunned and upset, wondered what to do.</a:t>
            </a:r>
          </a:p>
        </p:txBody>
      </p:sp>
      <p:sp>
        <p:nvSpPr>
          <p:cNvPr id="6" name="TextBox 5"/>
          <p:cNvSpPr txBox="1"/>
          <p:nvPr/>
        </p:nvSpPr>
        <p:spPr>
          <a:xfrm>
            <a:off x="3124200" y="6320393"/>
            <a:ext cx="5002973" cy="369332"/>
          </a:xfrm>
          <a:prstGeom prst="rect">
            <a:avLst/>
          </a:prstGeom>
          <a:noFill/>
        </p:spPr>
        <p:txBody>
          <a:bodyPr wrap="none" rtlCol="0">
            <a:spAutoFit/>
          </a:bodyPr>
          <a:lstStyle/>
          <a:p>
            <a:r>
              <a:rPr lang="en-US" b="1" dirty="0" smtClean="0">
                <a:latin typeface="+mj-lt"/>
              </a:rPr>
              <a:t>Read</a:t>
            </a:r>
            <a:r>
              <a:rPr lang="en-US" dirty="0" smtClean="0">
                <a:latin typeface="+mj-lt"/>
              </a:rPr>
              <a:t> </a:t>
            </a:r>
            <a:r>
              <a:rPr lang="en-US" b="1" dirty="0" smtClean="0">
                <a:latin typeface="+mj-lt"/>
              </a:rPr>
              <a:t>Article</a:t>
            </a:r>
            <a:r>
              <a:rPr lang="en-US" b="1" dirty="0">
                <a:latin typeface="+mj-lt"/>
              </a:rPr>
              <a:t>: </a:t>
            </a:r>
            <a:r>
              <a:rPr lang="en-US" dirty="0" smtClean="0">
                <a:latin typeface="+mj-lt"/>
                <a:hlinkClick r:id="rId3" action="ppaction://hlinkfile"/>
              </a:rPr>
              <a:t>Responding as a Sexual Assault Victim</a:t>
            </a:r>
            <a:endParaRPr lang="en-US" dirty="0">
              <a:latin typeface="+mj-lt"/>
            </a:endParaRPr>
          </a:p>
        </p:txBody>
      </p:sp>
    </p:spTree>
    <p:extLst>
      <p:ext uri="{BB962C8B-B14F-4D97-AF65-F5344CB8AC3E}">
        <p14:creationId xmlns:p14="http://schemas.microsoft.com/office/powerpoint/2010/main" xmlns="" val="1655353725"/>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81266" y="228600"/>
            <a:ext cx="4976734" cy="632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685800" y="1982688"/>
            <a:ext cx="8001000" cy="3754874"/>
          </a:xfrm>
          <a:prstGeom prst="rect">
            <a:avLst/>
          </a:prstGeom>
          <a:solidFill>
            <a:schemeClr val="bg1"/>
          </a:solidFill>
          <a:ln w="19050" cmpd="thinThick">
            <a:solidFill>
              <a:schemeClr val="tx2"/>
            </a:solidFill>
          </a:ln>
          <a:effectLst>
            <a:outerShdw blurRad="50800" dist="38100" dir="2700000" algn="tl" rotWithShape="0">
              <a:prstClr val="black">
                <a:alpha val="40000"/>
              </a:prstClr>
            </a:outerShdw>
          </a:effectLst>
        </p:spPr>
        <p:txBody>
          <a:bodyPr wrap="square" lIns="274320" tIns="182880" rIns="274320" bIns="182880" anchor="ctr">
            <a:spAutoFit/>
          </a:bodyPr>
          <a:lstStyle/>
          <a:p>
            <a:pPr algn="just"/>
            <a:r>
              <a:rPr lang="en-US" sz="2000" dirty="0">
                <a:latin typeface="+mj-lt"/>
              </a:rPr>
              <a:t>We will do this by creating command climates and work environments that promote inclusion, equity and respect.  Every member of the workforce should be familiar with the coast guard equal opportunity and the "EEO" policies and should take proactive measures to prevent all forms of discrimination and harassment.  We must eliminate conduct that unreasonably interferes with an individual's work performance or creates an intimidating, offensive, or hostile work environment on the basis of an individual's race, color, religion, sex, sexual orientation, national origin, age, disability, marital status, parental status, political affiliation, engagement in any protected EEO activity or any other basis protected by law.</a:t>
            </a:r>
          </a:p>
        </p:txBody>
      </p:sp>
    </p:spTree>
    <p:extLst>
      <p:ext uri="{BB962C8B-B14F-4D97-AF65-F5344CB8AC3E}">
        <p14:creationId xmlns:p14="http://schemas.microsoft.com/office/powerpoint/2010/main" xmlns="" val="857015498"/>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25424"/>
            <a:ext cx="7800874" cy="896112"/>
          </a:xfrm>
        </p:spPr>
        <p:txBody>
          <a:bodyPr>
            <a:noAutofit/>
          </a:bodyPr>
          <a:lstStyle/>
          <a:p>
            <a:r>
              <a:rPr lang="en-US" sz="3200" b="1" dirty="0"/>
              <a:t>Section C: Respond: What Do I Do Now?</a:t>
            </a:r>
            <a:endParaRPr lang="en-US" sz="3200" dirty="0"/>
          </a:p>
        </p:txBody>
      </p:sp>
      <p:sp>
        <p:nvSpPr>
          <p:cNvPr id="3" name="Content Placeholder 2"/>
          <p:cNvSpPr>
            <a:spLocks noGrp="1"/>
          </p:cNvSpPr>
          <p:nvPr>
            <p:ph idx="1"/>
          </p:nvPr>
        </p:nvSpPr>
        <p:spPr>
          <a:xfrm>
            <a:off x="921518" y="1649492"/>
            <a:ext cx="7939037" cy="4311134"/>
          </a:xfrm>
        </p:spPr>
        <p:txBody>
          <a:bodyPr>
            <a:normAutofit/>
          </a:bodyPr>
          <a:lstStyle/>
          <a:p>
            <a:pPr marL="0" indent="0">
              <a:buNone/>
            </a:pPr>
            <a:r>
              <a:rPr lang="en-US" sz="1800" b="1" dirty="0"/>
              <a:t>What should Silvia do immediately? </a:t>
            </a:r>
          </a:p>
          <a:p>
            <a:pPr marL="651510" lvl="1" indent="-285750">
              <a:buFont typeface="Arial" panose="020B0604020202020204" pitchFamily="34" charset="0"/>
              <a:buChar char="•"/>
            </a:pPr>
            <a:r>
              <a:rPr lang="en-US" sz="1800" dirty="0" smtClean="0"/>
              <a:t>Get </a:t>
            </a:r>
            <a:r>
              <a:rPr lang="en-US" sz="1800" dirty="0"/>
              <a:t>away from Nate and to a safe place</a:t>
            </a:r>
          </a:p>
          <a:p>
            <a:pPr marL="651510" lvl="1" indent="-285750">
              <a:buFont typeface="Arial" panose="020B0604020202020204" pitchFamily="34" charset="0"/>
              <a:buChar char="•"/>
            </a:pPr>
            <a:r>
              <a:rPr lang="en-US" sz="1800" dirty="0" smtClean="0"/>
              <a:t>Avoid </a:t>
            </a:r>
            <a:r>
              <a:rPr lang="en-US" sz="1800" dirty="0"/>
              <a:t>the hospital if she wants confidentiality</a:t>
            </a:r>
          </a:p>
          <a:p>
            <a:pPr marL="651510" lvl="1" indent="-285750">
              <a:buFont typeface="Arial" panose="020B0604020202020204" pitchFamily="34" charset="0"/>
              <a:buChar char="•"/>
            </a:pPr>
            <a:r>
              <a:rPr lang="en-US" sz="1800" dirty="0" smtClean="0"/>
              <a:t>Gather </a:t>
            </a:r>
            <a:r>
              <a:rPr lang="en-US" sz="1800" dirty="0"/>
              <a:t>and take items he touched to the police</a:t>
            </a:r>
          </a:p>
          <a:p>
            <a:pPr marL="651510" lvl="1" indent="-285750">
              <a:buFont typeface="Arial" panose="020B0604020202020204" pitchFamily="34" charset="0"/>
              <a:buChar char="•"/>
            </a:pPr>
            <a:r>
              <a:rPr lang="en-US" sz="1800" dirty="0" smtClean="0"/>
              <a:t>Report </a:t>
            </a:r>
            <a:r>
              <a:rPr lang="en-US" sz="1800" dirty="0"/>
              <a:t>the assault to her supervisor</a:t>
            </a:r>
          </a:p>
          <a:p>
            <a:pPr marL="651510" lvl="1" indent="-285750">
              <a:buFont typeface="Arial" panose="020B0604020202020204" pitchFamily="34" charset="0"/>
              <a:buChar char="•"/>
            </a:pPr>
            <a:r>
              <a:rPr lang="en-US" sz="1800" dirty="0" smtClean="0"/>
              <a:t>Call </a:t>
            </a:r>
            <a:r>
              <a:rPr lang="en-US" sz="1800" dirty="0"/>
              <a:t>the Employee Assistance Program Coordinator (EAPC)/Sexual Assault Response Coordinator (SARC</a:t>
            </a:r>
            <a:r>
              <a:rPr lang="en-US" sz="1800" dirty="0" smtClean="0"/>
              <a:t>)</a:t>
            </a:r>
          </a:p>
          <a:p>
            <a:pPr marL="0" indent="0">
              <a:buNone/>
            </a:pPr>
            <a:endParaRPr lang="en-US" sz="1800" dirty="0"/>
          </a:p>
          <a:p>
            <a:pPr marL="0" indent="0">
              <a:buNone/>
            </a:pPr>
            <a:r>
              <a:rPr lang="en-US" sz="1800" b="1" dirty="0" smtClean="0"/>
              <a:t>What </a:t>
            </a:r>
            <a:r>
              <a:rPr lang="en-US" sz="1800" b="1" dirty="0"/>
              <a:t>might influence the reporting option that Silvia chooses? </a:t>
            </a:r>
            <a:endParaRPr lang="en-US" sz="1800" b="1" dirty="0" smtClean="0"/>
          </a:p>
          <a:p>
            <a:pPr marL="651510" lvl="1" indent="-285750">
              <a:buFont typeface="Arial" panose="020B0604020202020204" pitchFamily="34" charset="0"/>
              <a:buChar char="•"/>
            </a:pPr>
            <a:r>
              <a:rPr lang="en-US" sz="1800" dirty="0" smtClean="0"/>
              <a:t>Silvia </a:t>
            </a:r>
            <a:r>
              <a:rPr lang="en-US" sz="1800" dirty="0"/>
              <a:t>wants to maintain her confidentiality.</a:t>
            </a:r>
          </a:p>
          <a:p>
            <a:pPr marL="651510" lvl="1" indent="-285750">
              <a:buFont typeface="Arial" panose="020B0604020202020204" pitchFamily="34" charset="0"/>
              <a:buChar char="•"/>
            </a:pPr>
            <a:r>
              <a:rPr lang="en-US" sz="1800" dirty="0" smtClean="0"/>
              <a:t>Nate </a:t>
            </a:r>
            <a:r>
              <a:rPr lang="en-US" sz="1800" dirty="0"/>
              <a:t>is threatening to harm Silvia.</a:t>
            </a:r>
          </a:p>
          <a:p>
            <a:pPr marL="651510" lvl="1" indent="-285750">
              <a:buFont typeface="Arial" panose="020B0604020202020204" pitchFamily="34" charset="0"/>
              <a:buChar char="•"/>
            </a:pPr>
            <a:r>
              <a:rPr lang="en-US" sz="1800" dirty="0" smtClean="0"/>
              <a:t>The </a:t>
            </a:r>
            <a:r>
              <a:rPr lang="en-US" sz="1800" dirty="0"/>
              <a:t>EAPC/SARC decides that confidentiality is the best thing for Silvia.</a:t>
            </a:r>
          </a:p>
          <a:p>
            <a:pPr marL="651510" lvl="1" indent="-285750">
              <a:buFont typeface="Arial" panose="020B0604020202020204" pitchFamily="34" charset="0"/>
              <a:buChar char="•"/>
            </a:pPr>
            <a:r>
              <a:rPr lang="en-US" sz="1800" dirty="0" smtClean="0"/>
              <a:t>Silvia </a:t>
            </a:r>
            <a:r>
              <a:rPr lang="en-US" sz="1800" dirty="0"/>
              <a:t>wants an investigation against Nate.</a:t>
            </a:r>
          </a:p>
        </p:txBody>
      </p:sp>
    </p:spTree>
    <p:extLst>
      <p:ext uri="{BB962C8B-B14F-4D97-AF65-F5344CB8AC3E}">
        <p14:creationId xmlns:p14="http://schemas.microsoft.com/office/powerpoint/2010/main" xmlns="" val="611022687"/>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25424"/>
            <a:ext cx="7800874" cy="896112"/>
          </a:xfrm>
        </p:spPr>
        <p:txBody>
          <a:bodyPr>
            <a:noAutofit/>
          </a:bodyPr>
          <a:lstStyle/>
          <a:p>
            <a:r>
              <a:rPr lang="en-US" sz="3200" b="1" dirty="0"/>
              <a:t>Section C: Respond: What Do I Do Now?</a:t>
            </a:r>
            <a:endParaRPr lang="en-US" sz="3200" dirty="0"/>
          </a:p>
        </p:txBody>
      </p:sp>
      <p:sp>
        <p:nvSpPr>
          <p:cNvPr id="3" name="Content Placeholder 2"/>
          <p:cNvSpPr>
            <a:spLocks noGrp="1"/>
          </p:cNvSpPr>
          <p:nvPr>
            <p:ph idx="1"/>
          </p:nvPr>
        </p:nvSpPr>
        <p:spPr>
          <a:xfrm>
            <a:off x="921518" y="1649492"/>
            <a:ext cx="7939037" cy="4311134"/>
          </a:xfrm>
        </p:spPr>
        <p:txBody>
          <a:bodyPr>
            <a:normAutofit fontScale="92500" lnSpcReduction="10000"/>
          </a:bodyPr>
          <a:lstStyle/>
          <a:p>
            <a:pPr marL="0" indent="0">
              <a:buNone/>
            </a:pPr>
            <a:r>
              <a:rPr lang="en-US" sz="2000" b="1" dirty="0"/>
              <a:t>What should Silvia do immediately</a:t>
            </a:r>
            <a:r>
              <a:rPr lang="en-US" sz="2000" b="1" dirty="0" smtClean="0"/>
              <a:t>?</a:t>
            </a:r>
          </a:p>
          <a:p>
            <a:pPr marL="0" indent="0">
              <a:buNone/>
            </a:pPr>
            <a:endParaRPr lang="en-US" sz="2000" b="1" dirty="0"/>
          </a:p>
          <a:p>
            <a:pPr marL="708660" lvl="1" indent="-342900">
              <a:buFont typeface="Arial" panose="020B0604020202020204" pitchFamily="34" charset="0"/>
              <a:buChar char="•"/>
            </a:pPr>
            <a:r>
              <a:rPr lang="en-US" sz="2000" b="1" dirty="0" smtClean="0"/>
              <a:t>Get </a:t>
            </a:r>
            <a:r>
              <a:rPr lang="en-US" sz="2000" b="1" dirty="0"/>
              <a:t>away from Nate and to a safe place</a:t>
            </a:r>
          </a:p>
          <a:p>
            <a:pPr marL="708660" lvl="1" indent="-342900">
              <a:buFont typeface="Arial" panose="020B0604020202020204" pitchFamily="34" charset="0"/>
              <a:buChar char="•"/>
            </a:pPr>
            <a:r>
              <a:rPr lang="en-US" sz="2000" dirty="0" smtClean="0"/>
              <a:t>Avoid </a:t>
            </a:r>
            <a:r>
              <a:rPr lang="en-US" sz="2000" dirty="0"/>
              <a:t>the hospital if she wants confidentiality</a:t>
            </a:r>
          </a:p>
          <a:p>
            <a:pPr marL="708660" lvl="1" indent="-342900">
              <a:buFont typeface="Arial" panose="020B0604020202020204" pitchFamily="34" charset="0"/>
              <a:buChar char="•"/>
            </a:pPr>
            <a:r>
              <a:rPr lang="en-US" sz="2000" dirty="0" smtClean="0"/>
              <a:t>Gather </a:t>
            </a:r>
            <a:r>
              <a:rPr lang="en-US" sz="2000" dirty="0"/>
              <a:t>and take items he touched to the police</a:t>
            </a:r>
          </a:p>
          <a:p>
            <a:pPr marL="708660" lvl="1" indent="-342900">
              <a:buFont typeface="Arial" panose="020B0604020202020204" pitchFamily="34" charset="0"/>
              <a:buChar char="•"/>
            </a:pPr>
            <a:r>
              <a:rPr lang="en-US" sz="2000" dirty="0" smtClean="0"/>
              <a:t>Report </a:t>
            </a:r>
            <a:r>
              <a:rPr lang="en-US" sz="2000" dirty="0"/>
              <a:t>the assault to their supervisor</a:t>
            </a:r>
          </a:p>
          <a:p>
            <a:pPr marL="708660" lvl="1" indent="-342900">
              <a:buFont typeface="Arial" panose="020B0604020202020204" pitchFamily="34" charset="0"/>
              <a:buChar char="•"/>
            </a:pPr>
            <a:r>
              <a:rPr lang="en-US" sz="2000" b="1" dirty="0" smtClean="0"/>
              <a:t>Call </a:t>
            </a:r>
            <a:r>
              <a:rPr lang="en-US" sz="2000" b="1" dirty="0"/>
              <a:t>the Employee Assistance Program Coordinator (EAPC)/Sexual Assault Response Coordinator (SARC</a:t>
            </a:r>
            <a:r>
              <a:rPr lang="en-US" sz="2000" b="1" dirty="0" smtClean="0"/>
              <a:t>)</a:t>
            </a:r>
          </a:p>
          <a:p>
            <a:pPr marL="0" indent="0">
              <a:buNone/>
            </a:pPr>
            <a:endParaRPr lang="en-US" sz="1800" dirty="0"/>
          </a:p>
          <a:p>
            <a:pPr marL="0" indent="0">
              <a:buNone/>
            </a:pPr>
            <a:r>
              <a:rPr lang="en-US" sz="1800" dirty="0"/>
              <a:t>Silvia should focus first on personal safety, including getting to a safe place and seeking medical help. Medical care can be provided confidentially. She should contact the EAPC/SARC to receive guidance and support right away, but she does not need to report the assault to a supervisor. She should not move anything at the crime scene or even wash herself prior to a forensic exam, since valuable evidence could be lost.</a:t>
            </a:r>
          </a:p>
        </p:txBody>
      </p:sp>
    </p:spTree>
    <p:extLst>
      <p:ext uri="{BB962C8B-B14F-4D97-AF65-F5344CB8AC3E}">
        <p14:creationId xmlns:p14="http://schemas.microsoft.com/office/powerpoint/2010/main" xmlns="" val="224629246"/>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25424"/>
            <a:ext cx="7800874" cy="896112"/>
          </a:xfrm>
        </p:spPr>
        <p:txBody>
          <a:bodyPr>
            <a:noAutofit/>
          </a:bodyPr>
          <a:lstStyle/>
          <a:p>
            <a:r>
              <a:rPr lang="en-US" sz="3200" b="1" dirty="0"/>
              <a:t>Section C: Respond: What Do I Do Now?</a:t>
            </a:r>
            <a:endParaRPr lang="en-US" sz="3200" dirty="0"/>
          </a:p>
        </p:txBody>
      </p:sp>
      <p:sp>
        <p:nvSpPr>
          <p:cNvPr id="3" name="Content Placeholder 2"/>
          <p:cNvSpPr>
            <a:spLocks noGrp="1"/>
          </p:cNvSpPr>
          <p:nvPr>
            <p:ph idx="1"/>
          </p:nvPr>
        </p:nvSpPr>
        <p:spPr>
          <a:xfrm>
            <a:off x="921518" y="1649492"/>
            <a:ext cx="7939037" cy="4311134"/>
          </a:xfrm>
        </p:spPr>
        <p:txBody>
          <a:bodyPr>
            <a:normAutofit fontScale="92500" lnSpcReduction="10000"/>
          </a:bodyPr>
          <a:lstStyle/>
          <a:p>
            <a:pPr marL="0" indent="0">
              <a:buNone/>
            </a:pPr>
            <a:r>
              <a:rPr lang="en-US" sz="2000" b="1" dirty="0"/>
              <a:t>What might influence the reporting option that Silvia chooses</a:t>
            </a:r>
            <a:r>
              <a:rPr lang="en-US" sz="2000" b="1" dirty="0" smtClean="0"/>
              <a:t>?</a:t>
            </a:r>
          </a:p>
          <a:p>
            <a:pPr marL="0" indent="0">
              <a:buNone/>
            </a:pPr>
            <a:endParaRPr lang="en-US" sz="2000" b="1" dirty="0"/>
          </a:p>
          <a:p>
            <a:pPr marL="708660" lvl="1" indent="-342900">
              <a:buFont typeface="Arial" panose="020B0604020202020204" pitchFamily="34" charset="0"/>
              <a:buChar char="•"/>
            </a:pPr>
            <a:r>
              <a:rPr lang="en-US" sz="2000" b="1" dirty="0" smtClean="0"/>
              <a:t>Silvia </a:t>
            </a:r>
            <a:r>
              <a:rPr lang="en-US" sz="2000" b="1" dirty="0"/>
              <a:t>wants to maintain her confidentiality.</a:t>
            </a:r>
          </a:p>
          <a:p>
            <a:pPr marL="708660" lvl="1" indent="-342900">
              <a:buFont typeface="Arial" panose="020B0604020202020204" pitchFamily="34" charset="0"/>
              <a:buChar char="•"/>
            </a:pPr>
            <a:r>
              <a:rPr lang="en-US" sz="2000" b="1" dirty="0" smtClean="0"/>
              <a:t>Nate </a:t>
            </a:r>
            <a:r>
              <a:rPr lang="en-US" sz="2000" b="1" dirty="0"/>
              <a:t>is threatening to harm Silvia.</a:t>
            </a:r>
          </a:p>
          <a:p>
            <a:pPr marL="708660" lvl="1" indent="-342900">
              <a:buFont typeface="Arial" panose="020B0604020202020204" pitchFamily="34" charset="0"/>
              <a:buChar char="•"/>
            </a:pPr>
            <a:r>
              <a:rPr lang="en-US" sz="2000" dirty="0" smtClean="0"/>
              <a:t>The </a:t>
            </a:r>
            <a:r>
              <a:rPr lang="en-US" sz="2000" dirty="0"/>
              <a:t>EAPC/SARC decides that confidentiality is the best thing for Silvia.</a:t>
            </a:r>
          </a:p>
          <a:p>
            <a:pPr marL="708660" lvl="1" indent="-342900">
              <a:buFont typeface="Arial" panose="020B0604020202020204" pitchFamily="34" charset="0"/>
              <a:buChar char="•"/>
            </a:pPr>
            <a:r>
              <a:rPr lang="en-US" sz="2000" b="1" dirty="0" smtClean="0"/>
              <a:t>Silvia </a:t>
            </a:r>
            <a:r>
              <a:rPr lang="en-US" sz="2000" b="1" dirty="0"/>
              <a:t>wants an investigation against Nate</a:t>
            </a:r>
            <a:r>
              <a:rPr lang="en-US" sz="2000" b="1" dirty="0" smtClean="0"/>
              <a:t>.</a:t>
            </a:r>
          </a:p>
          <a:p>
            <a:pPr marL="0" indent="0">
              <a:buNone/>
            </a:pPr>
            <a:endParaRPr lang="en-US" sz="1800" dirty="0"/>
          </a:p>
          <a:p>
            <a:pPr marL="0" indent="0">
              <a:buNone/>
            </a:pPr>
            <a:r>
              <a:rPr lang="en-US" sz="1800" dirty="0"/>
              <a:t>The EAPC/SARC will guide and inform a victim but will typically allow the victim to choose an option if the assault has not been disclosed to anyone other than an EAPC/SARC, FAS, HCP or Victim Advocate. If Silvia decides that she would like an investigation initiated, she can choose unrestricted reporting, while restricted reporting is an option if she wishes for greater confidentiality. There are a few circumstances where restricted reporting is not an option</a:t>
            </a:r>
            <a:r>
              <a:rPr lang="en-US" sz="1800" dirty="0" smtClean="0"/>
              <a:t>.</a:t>
            </a:r>
          </a:p>
          <a:p>
            <a:pPr marL="0" indent="0">
              <a:buNone/>
            </a:pPr>
            <a:endParaRPr lang="en-US" sz="1800" dirty="0"/>
          </a:p>
          <a:p>
            <a:pPr marL="0" indent="0">
              <a:buNone/>
            </a:pPr>
            <a:r>
              <a:rPr lang="en-US" sz="1500" dirty="0" smtClean="0"/>
              <a:t>This </a:t>
            </a:r>
            <a:r>
              <a:rPr lang="en-US" sz="1500" dirty="0"/>
              <a:t>concludes Section C: Respond: What Do I Do Now? 	</a:t>
            </a:r>
          </a:p>
          <a:p>
            <a:pPr marL="0" indent="0">
              <a:buNone/>
            </a:pPr>
            <a:endParaRPr lang="en-US" sz="1800" dirty="0"/>
          </a:p>
        </p:txBody>
      </p:sp>
      <p:sp>
        <p:nvSpPr>
          <p:cNvPr id="5" name="Footer Placeholder 4"/>
          <p:cNvSpPr txBox="1">
            <a:spLocks/>
          </p:cNvSpPr>
          <p:nvPr/>
        </p:nvSpPr>
        <p:spPr>
          <a:xfrm>
            <a:off x="3029486" y="6356350"/>
            <a:ext cx="3086100" cy="50165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65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latin typeface="Calibri" panose="020F0502020204030204"/>
                <a:hlinkClick r:id="rId3" action="ppaction://hlinksldjump"/>
              </a:rPr>
              <a:t>Return to Course Sections</a:t>
            </a:r>
            <a:endParaRPr lang="en-US" sz="1400" b="1" dirty="0">
              <a:latin typeface="Calibri" panose="020F0502020204030204"/>
            </a:endParaRPr>
          </a:p>
        </p:txBody>
      </p:sp>
    </p:spTree>
    <p:extLst>
      <p:ext uri="{BB962C8B-B14F-4D97-AF65-F5344CB8AC3E}">
        <p14:creationId xmlns:p14="http://schemas.microsoft.com/office/powerpoint/2010/main" xmlns="" val="787886732"/>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0"/>
            <a:ext cx="7924800" cy="1143000"/>
          </a:xfrm>
        </p:spPr>
        <p:txBody>
          <a:bodyPr>
            <a:normAutofit/>
          </a:bodyPr>
          <a:lstStyle/>
          <a:p>
            <a:r>
              <a:rPr lang="en-US" sz="3200" b="1" dirty="0"/>
              <a:t>Section D: Prevent and Respond: </a:t>
            </a:r>
            <a:r>
              <a:rPr lang="en-US" sz="3200" b="1" dirty="0" smtClean="0"/>
              <a:t/>
            </a:r>
            <a:br>
              <a:rPr lang="en-US" sz="3200" b="1" dirty="0" smtClean="0"/>
            </a:br>
            <a:r>
              <a:rPr lang="en-US" sz="3200" b="1" dirty="0" smtClean="0"/>
              <a:t>How </a:t>
            </a:r>
            <a:r>
              <a:rPr lang="en-US" sz="3200" b="1" dirty="0"/>
              <a:t>Do I Help Others?</a:t>
            </a:r>
            <a:endParaRPr lang="en-US" sz="3200" dirty="0"/>
          </a:p>
        </p:txBody>
      </p:sp>
      <p:sp>
        <p:nvSpPr>
          <p:cNvPr id="8" name="Content Placeholder 7"/>
          <p:cNvSpPr>
            <a:spLocks noGrp="1"/>
          </p:cNvSpPr>
          <p:nvPr>
            <p:ph sz="half" idx="1"/>
          </p:nvPr>
        </p:nvSpPr>
        <p:spPr>
          <a:xfrm>
            <a:off x="533400" y="2042717"/>
            <a:ext cx="4038600" cy="4175915"/>
          </a:xfrm>
        </p:spPr>
        <p:txBody>
          <a:bodyPr>
            <a:normAutofit/>
          </a:bodyPr>
          <a:lstStyle/>
          <a:p>
            <a:pPr marL="0" indent="0">
              <a:buNone/>
            </a:pPr>
            <a:r>
              <a:rPr lang="en-US" sz="1800" dirty="0">
                <a:solidFill>
                  <a:srgbClr val="00658E"/>
                </a:solidFill>
              </a:rPr>
              <a:t>You can be a Guardian against sexual assault by knowing how to intercede safely to aid those in harm's way and by being supportive of any victims who ask for help.</a:t>
            </a:r>
          </a:p>
          <a:p>
            <a:pPr marL="0" indent="0">
              <a:buNone/>
            </a:pPr>
            <a:r>
              <a:rPr lang="en-US" sz="1800" dirty="0">
                <a:solidFill>
                  <a:srgbClr val="00658E"/>
                </a:solidFill>
              </a:rPr>
              <a:t>By knowing how to PREVENT situations from escalating and to RESPOND appropriately, you will be ready to make a significant positive difference in the lives of those around you.</a:t>
            </a:r>
          </a:p>
        </p:txBody>
      </p:sp>
      <p:sp>
        <p:nvSpPr>
          <p:cNvPr id="9" name="Content Placeholder 8"/>
          <p:cNvSpPr>
            <a:spLocks noGrp="1"/>
          </p:cNvSpPr>
          <p:nvPr>
            <p:ph sz="half" idx="2"/>
          </p:nvPr>
        </p:nvSpPr>
        <p:spPr>
          <a:xfrm>
            <a:off x="5105400" y="2042717"/>
            <a:ext cx="4038600" cy="3945079"/>
          </a:xfrm>
        </p:spPr>
        <p:txBody>
          <a:bodyPr>
            <a:normAutofit/>
          </a:bodyPr>
          <a:lstStyle/>
          <a:p>
            <a:pPr marL="0" indent="0">
              <a:buNone/>
            </a:pPr>
            <a:r>
              <a:rPr lang="en-US" sz="1800" b="1" dirty="0" smtClean="0">
                <a:solidFill>
                  <a:srgbClr val="00658E"/>
                </a:solidFill>
              </a:rPr>
              <a:t>Section Objective: </a:t>
            </a:r>
          </a:p>
          <a:p>
            <a:pPr marL="0" indent="0">
              <a:buNone/>
            </a:pPr>
            <a:r>
              <a:rPr lang="en-US" sz="1800" dirty="0">
                <a:solidFill>
                  <a:srgbClr val="00658E"/>
                </a:solidFill>
              </a:rPr>
              <a:t>Take appropriate measures when another person has been or may be sexually assaulted</a:t>
            </a:r>
            <a:r>
              <a:rPr lang="en-US" sz="1800" dirty="0" smtClean="0">
                <a:solidFill>
                  <a:srgbClr val="00658E"/>
                </a:solidFill>
              </a:rPr>
              <a:t>.</a:t>
            </a:r>
          </a:p>
          <a:p>
            <a:pPr marL="0" indent="0">
              <a:buNone/>
            </a:pPr>
            <a:endParaRPr lang="en-US" sz="1700" dirty="0" smtClean="0"/>
          </a:p>
          <a:p>
            <a:pPr marL="0" indent="0">
              <a:buNone/>
            </a:pPr>
            <a:r>
              <a:rPr lang="en-US" sz="1800" dirty="0">
                <a:solidFill>
                  <a:srgbClr val="00658E"/>
                </a:solidFill>
              </a:rPr>
              <a:t>This section presents a scenario in two parts. It also includes an article that discusses how you can prevent violent situations and respond to victims and potential victims of sexual assault. Read through the article found after the scenarios to answer the scenario questions.</a:t>
            </a:r>
          </a:p>
        </p:txBody>
      </p:sp>
    </p:spTree>
    <p:extLst>
      <p:ext uri="{BB962C8B-B14F-4D97-AF65-F5344CB8AC3E}">
        <p14:creationId xmlns:p14="http://schemas.microsoft.com/office/powerpoint/2010/main" xmlns="" val="1826529116"/>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4679" y="914400"/>
            <a:ext cx="7809321" cy="731468"/>
          </a:xfrm>
        </p:spPr>
        <p:txBody>
          <a:bodyPr>
            <a:noAutofit/>
          </a:bodyPr>
          <a:lstStyle/>
          <a:p>
            <a:r>
              <a:rPr lang="en-US" sz="3200" b="1" dirty="0"/>
              <a:t>Section D: Prevent and Respond: </a:t>
            </a:r>
            <a:br>
              <a:rPr lang="en-US" sz="3200" b="1" dirty="0"/>
            </a:br>
            <a:r>
              <a:rPr lang="en-US" sz="3200" b="1" dirty="0"/>
              <a:t>How Do I Help Others?</a:t>
            </a:r>
            <a:r>
              <a:rPr lang="en-US" sz="3600" dirty="0"/>
              <a:t>	</a:t>
            </a:r>
          </a:p>
        </p:txBody>
      </p:sp>
      <p:pic>
        <p:nvPicPr>
          <p:cNvPr id="10" name="Content Placeholder 9"/>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67617" y="1905000"/>
            <a:ext cx="8747781" cy="3602736"/>
          </a:xfrm>
          <a:prstGeom prst="rect">
            <a:avLst/>
          </a:prstGeom>
        </p:spPr>
      </p:pic>
      <p:sp>
        <p:nvSpPr>
          <p:cNvPr id="5" name="Footer Placeholder 4"/>
          <p:cNvSpPr txBox="1">
            <a:spLocks/>
          </p:cNvSpPr>
          <p:nvPr/>
        </p:nvSpPr>
        <p:spPr>
          <a:xfrm>
            <a:off x="3029486" y="6356350"/>
            <a:ext cx="3086100" cy="50165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65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latin typeface="Calibri" panose="020F0502020204030204"/>
                <a:hlinkClick r:id="rId4" action="ppaction://hlinksldjump"/>
              </a:rPr>
              <a:t>Return to Course Sections</a:t>
            </a:r>
            <a:endParaRPr lang="en-US" sz="1400" b="1" dirty="0">
              <a:latin typeface="Calibri" panose="020F0502020204030204"/>
            </a:endParaRPr>
          </a:p>
        </p:txBody>
      </p:sp>
    </p:spTree>
    <p:extLst>
      <p:ext uri="{BB962C8B-B14F-4D97-AF65-F5344CB8AC3E}">
        <p14:creationId xmlns:p14="http://schemas.microsoft.com/office/powerpoint/2010/main" xmlns="" val="600058076"/>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087" y="828178"/>
            <a:ext cx="7800874" cy="896112"/>
          </a:xfrm>
        </p:spPr>
        <p:txBody>
          <a:bodyPr>
            <a:noAutofit/>
          </a:bodyPr>
          <a:lstStyle/>
          <a:p>
            <a:r>
              <a:rPr lang="en-US" sz="3200" b="1" dirty="0"/>
              <a:t>Section D: Prevent and Respond: </a:t>
            </a:r>
            <a:br>
              <a:rPr lang="en-US" sz="3200" b="1" dirty="0"/>
            </a:br>
            <a:r>
              <a:rPr lang="en-US" sz="3200" b="1" dirty="0"/>
              <a:t>How Do I Help Others?	</a:t>
            </a:r>
            <a:endParaRPr lang="en-US" sz="3200" dirty="0"/>
          </a:p>
        </p:txBody>
      </p:sp>
      <p:sp>
        <p:nvSpPr>
          <p:cNvPr id="3" name="Content Placeholder 2"/>
          <p:cNvSpPr>
            <a:spLocks noGrp="1"/>
          </p:cNvSpPr>
          <p:nvPr>
            <p:ph idx="1"/>
          </p:nvPr>
        </p:nvSpPr>
        <p:spPr>
          <a:xfrm>
            <a:off x="381000" y="1861710"/>
            <a:ext cx="8229600" cy="4188050"/>
          </a:xfrm>
        </p:spPr>
        <p:txBody>
          <a:bodyPr>
            <a:noAutofit/>
          </a:bodyPr>
          <a:lstStyle/>
          <a:p>
            <a:pPr marL="0" indent="0">
              <a:buNone/>
            </a:pPr>
            <a:r>
              <a:rPr lang="en-US" sz="2200" dirty="0">
                <a:solidFill>
                  <a:srgbClr val="00658E"/>
                </a:solidFill>
              </a:rPr>
              <a:t>Adam and his shipmates, John and Grant, were at the morale party where Nate had been purposely working to get Silvia drunk. Later on, Nate seemed a bit buzzed and Silvia was obviously drunk.</a:t>
            </a:r>
          </a:p>
          <a:p>
            <a:pPr marL="0" indent="0">
              <a:buNone/>
            </a:pPr>
            <a:r>
              <a:rPr lang="en-US" sz="2200" dirty="0">
                <a:solidFill>
                  <a:srgbClr val="00658E"/>
                </a:solidFill>
              </a:rPr>
              <a:t>They were flirting in a way that Silvia would never even consider if she was sober and she was even making some suggestive comments. Adam noticed Nate trying to convince Silvia to leave with him.</a:t>
            </a:r>
          </a:p>
          <a:p>
            <a:pPr marL="0" indent="0">
              <a:buNone/>
            </a:pPr>
            <a:r>
              <a:rPr lang="en-US" sz="2200" dirty="0">
                <a:solidFill>
                  <a:srgbClr val="00658E"/>
                </a:solidFill>
              </a:rPr>
              <a:t>Concerned, Adam told John and Grant that they should engage Nate in conversation while one of them speaks to Silvia privately, but John was more ready just to tell Nate off.</a:t>
            </a:r>
          </a:p>
          <a:p>
            <a:pPr marL="0" indent="0">
              <a:buNone/>
            </a:pPr>
            <a:r>
              <a:rPr lang="en-US" sz="2200" dirty="0">
                <a:solidFill>
                  <a:srgbClr val="00658E"/>
                </a:solidFill>
              </a:rPr>
              <a:t>Grant felt that they shouldn’t intervene since Silvia is a smart girl and could get out of the situation on her own if she is truly uncomfortable.</a:t>
            </a:r>
          </a:p>
        </p:txBody>
      </p:sp>
      <p:sp>
        <p:nvSpPr>
          <p:cNvPr id="6" name="TextBox 5"/>
          <p:cNvSpPr txBox="1"/>
          <p:nvPr/>
        </p:nvSpPr>
        <p:spPr>
          <a:xfrm>
            <a:off x="3417922" y="6320393"/>
            <a:ext cx="4649543" cy="369332"/>
          </a:xfrm>
          <a:prstGeom prst="rect">
            <a:avLst/>
          </a:prstGeom>
          <a:noFill/>
        </p:spPr>
        <p:txBody>
          <a:bodyPr wrap="none" rtlCol="0">
            <a:spAutoFit/>
          </a:bodyPr>
          <a:lstStyle/>
          <a:p>
            <a:r>
              <a:rPr lang="en-US" b="1" dirty="0" smtClean="0">
                <a:latin typeface="+mj-lt"/>
              </a:rPr>
              <a:t>Read</a:t>
            </a:r>
            <a:r>
              <a:rPr lang="en-US" dirty="0" smtClean="0">
                <a:latin typeface="+mj-lt"/>
              </a:rPr>
              <a:t> </a:t>
            </a:r>
            <a:r>
              <a:rPr lang="en-US" b="1" dirty="0" smtClean="0">
                <a:latin typeface="+mj-lt"/>
              </a:rPr>
              <a:t>Article</a:t>
            </a:r>
            <a:r>
              <a:rPr lang="en-US" b="1" dirty="0">
                <a:latin typeface="+mj-lt"/>
              </a:rPr>
              <a:t>: </a:t>
            </a:r>
            <a:r>
              <a:rPr lang="en-US" dirty="0" smtClean="0">
                <a:latin typeface="+mj-lt"/>
                <a:hlinkClick r:id="rId3" action="ppaction://hlinkfile"/>
              </a:rPr>
              <a:t>Helping Victims of Sexual Assault?</a:t>
            </a:r>
            <a:endParaRPr lang="en-US" dirty="0">
              <a:latin typeface="+mj-lt"/>
            </a:endParaRPr>
          </a:p>
        </p:txBody>
      </p:sp>
    </p:spTree>
    <p:extLst>
      <p:ext uri="{BB962C8B-B14F-4D97-AF65-F5344CB8AC3E}">
        <p14:creationId xmlns:p14="http://schemas.microsoft.com/office/powerpoint/2010/main" xmlns="" val="345292310"/>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126" y="914400"/>
            <a:ext cx="7800874" cy="896112"/>
          </a:xfrm>
        </p:spPr>
        <p:txBody>
          <a:bodyPr>
            <a:noAutofit/>
          </a:bodyPr>
          <a:lstStyle/>
          <a:p>
            <a:r>
              <a:rPr lang="en-US" sz="3200" b="1" dirty="0"/>
              <a:t>Section D: Prevent and Respond: </a:t>
            </a:r>
            <a:br>
              <a:rPr lang="en-US" sz="3200" b="1" dirty="0"/>
            </a:br>
            <a:r>
              <a:rPr lang="en-US" sz="3200" b="1" dirty="0"/>
              <a:t>How Do I Help Others?	</a:t>
            </a:r>
            <a:endParaRPr lang="en-US" sz="3200" dirty="0"/>
          </a:p>
        </p:txBody>
      </p:sp>
      <p:sp>
        <p:nvSpPr>
          <p:cNvPr id="3" name="Content Placeholder 2"/>
          <p:cNvSpPr>
            <a:spLocks noGrp="1"/>
          </p:cNvSpPr>
          <p:nvPr>
            <p:ph idx="1"/>
          </p:nvPr>
        </p:nvSpPr>
        <p:spPr>
          <a:xfrm>
            <a:off x="921518" y="1997931"/>
            <a:ext cx="7939037" cy="4311134"/>
          </a:xfrm>
        </p:spPr>
        <p:txBody>
          <a:bodyPr>
            <a:normAutofit/>
          </a:bodyPr>
          <a:lstStyle/>
          <a:p>
            <a:pPr marL="0" indent="0">
              <a:buNone/>
            </a:pPr>
            <a:r>
              <a:rPr lang="en-US" sz="1800" b="1" dirty="0"/>
              <a:t>Which plan would be the best approach to take?</a:t>
            </a:r>
          </a:p>
          <a:p>
            <a:pPr marL="651510" lvl="1" indent="-285750">
              <a:buFont typeface="Arial" panose="020B0604020202020204" pitchFamily="34" charset="0"/>
              <a:buChar char="•"/>
            </a:pPr>
            <a:r>
              <a:rPr lang="en-US" sz="1800" dirty="0"/>
              <a:t>J</a:t>
            </a:r>
            <a:r>
              <a:rPr lang="en-US" sz="1800" dirty="0" smtClean="0"/>
              <a:t>ohn’s </a:t>
            </a:r>
            <a:r>
              <a:rPr lang="en-US" sz="1800" dirty="0"/>
              <a:t>(confront Nate)</a:t>
            </a:r>
          </a:p>
          <a:p>
            <a:pPr marL="651510" lvl="1" indent="-285750">
              <a:buFont typeface="Arial" panose="020B0604020202020204" pitchFamily="34" charset="0"/>
              <a:buChar char="•"/>
            </a:pPr>
            <a:r>
              <a:rPr lang="en-US" sz="1800" dirty="0" smtClean="0"/>
              <a:t>Adam’s </a:t>
            </a:r>
            <a:r>
              <a:rPr lang="en-US" sz="1800" dirty="0"/>
              <a:t>(distract Nate)</a:t>
            </a:r>
          </a:p>
          <a:p>
            <a:pPr marL="651510" lvl="1" indent="-285750">
              <a:buFont typeface="Arial" panose="020B0604020202020204" pitchFamily="34" charset="0"/>
              <a:buChar char="•"/>
            </a:pPr>
            <a:r>
              <a:rPr lang="en-US" sz="1800" dirty="0" smtClean="0"/>
              <a:t>Grant’s </a:t>
            </a:r>
            <a:r>
              <a:rPr lang="en-US" sz="1800" dirty="0"/>
              <a:t>(let Silvia decide for herself</a:t>
            </a:r>
            <a:r>
              <a:rPr lang="en-US" sz="1800" dirty="0" smtClean="0"/>
              <a:t>)</a:t>
            </a:r>
          </a:p>
          <a:p>
            <a:pPr marL="651510" lvl="1" indent="-285750">
              <a:buFont typeface="Arial" panose="020B0604020202020204" pitchFamily="34" charset="0"/>
              <a:buChar char="•"/>
            </a:pPr>
            <a:endParaRPr lang="en-US" sz="1800" dirty="0"/>
          </a:p>
          <a:p>
            <a:pPr marL="0" indent="0">
              <a:buNone/>
            </a:pPr>
            <a:r>
              <a:rPr lang="en-US" sz="1800" b="1" dirty="0"/>
              <a:t>If Nate becomes violent, what should the three bystanders do?</a:t>
            </a:r>
          </a:p>
          <a:p>
            <a:pPr marL="651510" lvl="1" indent="-285750">
              <a:buFont typeface="Arial" panose="020B0604020202020204" pitchFamily="34" charset="0"/>
              <a:buChar char="•"/>
            </a:pPr>
            <a:r>
              <a:rPr lang="en-US" sz="1800" dirty="0" smtClean="0"/>
              <a:t>Call </a:t>
            </a:r>
            <a:r>
              <a:rPr lang="en-US" sz="1800" dirty="0"/>
              <a:t>the police</a:t>
            </a:r>
          </a:p>
          <a:p>
            <a:pPr marL="651510" lvl="1" indent="-285750">
              <a:buFont typeface="Arial" panose="020B0604020202020204" pitchFamily="34" charset="0"/>
              <a:buChar char="•"/>
            </a:pPr>
            <a:r>
              <a:rPr lang="en-US" sz="1800" dirty="0" smtClean="0"/>
              <a:t>Apologize </a:t>
            </a:r>
            <a:r>
              <a:rPr lang="en-US" sz="1800" dirty="0"/>
              <a:t>for interfering</a:t>
            </a:r>
          </a:p>
          <a:p>
            <a:pPr marL="651510" lvl="1" indent="-285750">
              <a:buFont typeface="Arial" panose="020B0604020202020204" pitchFamily="34" charset="0"/>
              <a:buChar char="•"/>
            </a:pPr>
            <a:r>
              <a:rPr lang="en-US" sz="1800" dirty="0" smtClean="0"/>
              <a:t>Fight </a:t>
            </a:r>
            <a:r>
              <a:rPr lang="en-US" sz="1800" dirty="0"/>
              <a:t>back</a:t>
            </a:r>
          </a:p>
        </p:txBody>
      </p:sp>
    </p:spTree>
    <p:extLst>
      <p:ext uri="{BB962C8B-B14F-4D97-AF65-F5344CB8AC3E}">
        <p14:creationId xmlns:p14="http://schemas.microsoft.com/office/powerpoint/2010/main" xmlns="" val="3002001865"/>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724" y="914400"/>
            <a:ext cx="7809321" cy="731468"/>
          </a:xfrm>
        </p:spPr>
        <p:txBody>
          <a:bodyPr>
            <a:noAutofit/>
          </a:bodyPr>
          <a:lstStyle/>
          <a:p>
            <a:r>
              <a:rPr lang="en-US" sz="3200" b="1" dirty="0"/>
              <a:t>Section D: Prevent and Respond: </a:t>
            </a:r>
            <a:br>
              <a:rPr lang="en-US" sz="3200" b="1" dirty="0"/>
            </a:br>
            <a:r>
              <a:rPr lang="en-US" sz="3200" b="1" dirty="0"/>
              <a:t>How Do I Help Others?</a:t>
            </a:r>
            <a:r>
              <a:rPr lang="en-US" sz="3600" dirty="0"/>
              <a:t>	</a:t>
            </a:r>
          </a:p>
        </p:txBody>
      </p:sp>
      <p:pic>
        <p:nvPicPr>
          <p:cNvPr id="10" name="Content Placeholder 9"/>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52400" y="2186324"/>
            <a:ext cx="8747781" cy="3602735"/>
          </a:xfrm>
          <a:prstGeom prst="rect">
            <a:avLst/>
          </a:prstGeom>
        </p:spPr>
      </p:pic>
    </p:spTree>
    <p:extLst>
      <p:ext uri="{BB962C8B-B14F-4D97-AF65-F5344CB8AC3E}">
        <p14:creationId xmlns:p14="http://schemas.microsoft.com/office/powerpoint/2010/main" xmlns="" val="887686641"/>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087" y="828178"/>
            <a:ext cx="7800874" cy="896112"/>
          </a:xfrm>
        </p:spPr>
        <p:txBody>
          <a:bodyPr>
            <a:noAutofit/>
          </a:bodyPr>
          <a:lstStyle/>
          <a:p>
            <a:r>
              <a:rPr lang="en-US" sz="3200" b="1" dirty="0"/>
              <a:t>Section D: Prevent and Respond: </a:t>
            </a:r>
            <a:br>
              <a:rPr lang="en-US" sz="3200" b="1" dirty="0"/>
            </a:br>
            <a:r>
              <a:rPr lang="en-US" sz="3200" b="1" dirty="0"/>
              <a:t>How Do I Help Others?	</a:t>
            </a:r>
            <a:endParaRPr lang="en-US" sz="3200" dirty="0"/>
          </a:p>
        </p:txBody>
      </p:sp>
      <p:sp>
        <p:nvSpPr>
          <p:cNvPr id="3" name="Content Placeholder 2"/>
          <p:cNvSpPr>
            <a:spLocks noGrp="1"/>
          </p:cNvSpPr>
          <p:nvPr>
            <p:ph idx="1"/>
          </p:nvPr>
        </p:nvSpPr>
        <p:spPr>
          <a:xfrm>
            <a:off x="373626" y="2209800"/>
            <a:ext cx="8229600" cy="3396090"/>
          </a:xfrm>
        </p:spPr>
        <p:txBody>
          <a:bodyPr>
            <a:noAutofit/>
          </a:bodyPr>
          <a:lstStyle/>
          <a:p>
            <a:pPr marL="0" indent="0">
              <a:buNone/>
            </a:pPr>
            <a:r>
              <a:rPr lang="en-US" sz="2200" dirty="0">
                <a:solidFill>
                  <a:srgbClr val="00658E"/>
                </a:solidFill>
              </a:rPr>
              <a:t>One day, Silvia walked into her supervisor Joel’s office and asked, “Are you busy?” He noticed how teary she was and asked her to sit down.</a:t>
            </a:r>
          </a:p>
          <a:p>
            <a:pPr marL="0" indent="0">
              <a:buNone/>
            </a:pPr>
            <a:r>
              <a:rPr lang="en-US" sz="2200" dirty="0">
                <a:solidFill>
                  <a:srgbClr val="00658E"/>
                </a:solidFill>
              </a:rPr>
              <a:t>She described what happened to her during and after a morale party. A guy at the party, she said, had taken her back to her place and made out with her when she was drunk.</a:t>
            </a:r>
          </a:p>
          <a:p>
            <a:pPr marL="0" indent="0">
              <a:buNone/>
            </a:pPr>
            <a:r>
              <a:rPr lang="en-US" sz="2200" dirty="0">
                <a:solidFill>
                  <a:srgbClr val="00658E"/>
                </a:solidFill>
              </a:rPr>
              <a:t>She told Joel that she then passed out and woke some time later to find him raping her. Tearfully, Silvia looked at Joel and added, “I can’t stand this. I don’t know what to do. Can you help me?”</a:t>
            </a:r>
          </a:p>
        </p:txBody>
      </p:sp>
    </p:spTree>
    <p:extLst>
      <p:ext uri="{BB962C8B-B14F-4D97-AF65-F5344CB8AC3E}">
        <p14:creationId xmlns:p14="http://schemas.microsoft.com/office/powerpoint/2010/main" xmlns="" val="989562443"/>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126" y="914400"/>
            <a:ext cx="7800874" cy="896112"/>
          </a:xfrm>
        </p:spPr>
        <p:txBody>
          <a:bodyPr>
            <a:noAutofit/>
          </a:bodyPr>
          <a:lstStyle/>
          <a:p>
            <a:r>
              <a:rPr lang="en-US" sz="3200" b="1" dirty="0"/>
              <a:t>Section D: Prevent and Respond: </a:t>
            </a:r>
            <a:br>
              <a:rPr lang="en-US" sz="3200" b="1" dirty="0"/>
            </a:br>
            <a:r>
              <a:rPr lang="en-US" sz="3200" b="1" dirty="0"/>
              <a:t>How Do I Help Others?	</a:t>
            </a:r>
            <a:endParaRPr lang="en-US" sz="3200" dirty="0"/>
          </a:p>
        </p:txBody>
      </p:sp>
      <p:sp>
        <p:nvSpPr>
          <p:cNvPr id="3" name="Content Placeholder 2"/>
          <p:cNvSpPr>
            <a:spLocks noGrp="1"/>
          </p:cNvSpPr>
          <p:nvPr>
            <p:ph idx="1"/>
          </p:nvPr>
        </p:nvSpPr>
        <p:spPr>
          <a:xfrm>
            <a:off x="921518" y="1997931"/>
            <a:ext cx="7939037" cy="4311134"/>
          </a:xfrm>
        </p:spPr>
        <p:txBody>
          <a:bodyPr>
            <a:normAutofit/>
          </a:bodyPr>
          <a:lstStyle/>
          <a:p>
            <a:pPr marL="0" indent="0">
              <a:buNone/>
            </a:pPr>
            <a:r>
              <a:rPr lang="en-US" sz="2100" b="1" dirty="0"/>
              <a:t>Could the way Joel reacts make a difference?</a:t>
            </a:r>
          </a:p>
          <a:p>
            <a:pPr marL="651510" lvl="1" indent="-285750">
              <a:buFont typeface="Arial" panose="020B0604020202020204" pitchFamily="34" charset="0"/>
              <a:buChar char="•"/>
            </a:pPr>
            <a:r>
              <a:rPr lang="en-US" sz="2100" b="1" dirty="0" smtClean="0"/>
              <a:t>Yes</a:t>
            </a:r>
            <a:endParaRPr lang="en-US" sz="2100" b="1" dirty="0"/>
          </a:p>
          <a:p>
            <a:pPr marL="651510" lvl="1" indent="-285750">
              <a:buFont typeface="Arial" panose="020B0604020202020204" pitchFamily="34" charset="0"/>
              <a:buChar char="•"/>
            </a:pPr>
            <a:r>
              <a:rPr lang="en-US" sz="2100" dirty="0" smtClean="0"/>
              <a:t>No</a:t>
            </a:r>
          </a:p>
          <a:p>
            <a:pPr marL="651510" lvl="1" indent="-285750">
              <a:buFont typeface="Arial" panose="020B0604020202020204" pitchFamily="34" charset="0"/>
              <a:buChar char="•"/>
            </a:pPr>
            <a:endParaRPr lang="en-US" sz="2100" dirty="0" smtClean="0"/>
          </a:p>
          <a:p>
            <a:pPr marL="0" indent="0">
              <a:buNone/>
            </a:pPr>
            <a:r>
              <a:rPr lang="en-US" sz="2100" dirty="0"/>
              <a:t>Many victims fear that others will not believe them, or else embarrass or blame them. Silvia probably feels that she has taken a major risk by speaking about the rape. If Joel responds appropriately, she will be far more likely to feel like others will not reject or criticize her, receive the medical and counseling support that she may want or need, and be protected from further harm</a:t>
            </a:r>
            <a:r>
              <a:rPr lang="en-US" sz="2100" dirty="0" smtClean="0"/>
              <a:t>.</a:t>
            </a:r>
            <a:endParaRPr lang="en-US" sz="2100" dirty="0"/>
          </a:p>
        </p:txBody>
      </p:sp>
    </p:spTree>
    <p:extLst>
      <p:ext uri="{BB962C8B-B14F-4D97-AF65-F5344CB8AC3E}">
        <p14:creationId xmlns:p14="http://schemas.microsoft.com/office/powerpoint/2010/main" xmlns="" val="3476154230"/>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r>
              <a:rPr lang="en-US" dirty="0" smtClean="0"/>
              <a:t>Expectations</a:t>
            </a:r>
          </a:p>
        </p:txBody>
      </p:sp>
      <p:sp>
        <p:nvSpPr>
          <p:cNvPr id="10243" name="Content Placeholder 4"/>
          <p:cNvSpPr>
            <a:spLocks noGrp="1"/>
          </p:cNvSpPr>
          <p:nvPr>
            <p:ph idx="1"/>
          </p:nvPr>
        </p:nvSpPr>
        <p:spPr>
          <a:xfrm>
            <a:off x="838200" y="1935480"/>
            <a:ext cx="7848600" cy="3322320"/>
          </a:xfrm>
        </p:spPr>
        <p:txBody>
          <a:bodyPr>
            <a:normAutofit lnSpcReduction="10000"/>
          </a:bodyPr>
          <a:lstStyle/>
          <a:p>
            <a:r>
              <a:rPr lang="en-US" sz="2800" b="1" dirty="0">
                <a:solidFill>
                  <a:schemeClr val="tx1"/>
                </a:solidFill>
              </a:rPr>
              <a:t>Recognize: </a:t>
            </a:r>
            <a:r>
              <a:rPr lang="en-US" sz="2800" dirty="0">
                <a:solidFill>
                  <a:schemeClr val="tx1"/>
                </a:solidFill>
              </a:rPr>
              <a:t>There is a difference between unacceptable and acceptable </a:t>
            </a:r>
            <a:r>
              <a:rPr lang="en-US" sz="2800" dirty="0" smtClean="0">
                <a:solidFill>
                  <a:schemeClr val="tx1"/>
                </a:solidFill>
              </a:rPr>
              <a:t>conduct</a:t>
            </a:r>
            <a:endParaRPr lang="en-US" sz="2800" dirty="0">
              <a:solidFill>
                <a:schemeClr val="tx1"/>
              </a:solidFill>
            </a:endParaRPr>
          </a:p>
          <a:p>
            <a:endParaRPr lang="en-US" sz="2800" dirty="0" smtClean="0">
              <a:solidFill>
                <a:schemeClr val="tx1"/>
              </a:solidFill>
            </a:endParaRPr>
          </a:p>
          <a:p>
            <a:r>
              <a:rPr lang="en-US" sz="2800" b="1" dirty="0">
                <a:solidFill>
                  <a:srgbClr val="000000"/>
                </a:solidFill>
              </a:rPr>
              <a:t>Prevent: </a:t>
            </a:r>
            <a:r>
              <a:rPr lang="en-US" sz="2800" dirty="0">
                <a:solidFill>
                  <a:srgbClr val="000000"/>
                </a:solidFill>
              </a:rPr>
              <a:t>Sexual assault can often be prevented </a:t>
            </a:r>
            <a:endParaRPr lang="en-US" sz="2800" dirty="0" smtClean="0">
              <a:solidFill>
                <a:srgbClr val="000000"/>
              </a:solidFill>
            </a:endParaRPr>
          </a:p>
          <a:p>
            <a:endParaRPr lang="en-US" sz="2800" b="1" dirty="0" smtClean="0"/>
          </a:p>
          <a:p>
            <a:r>
              <a:rPr lang="en-US" sz="2800" b="1" dirty="0" smtClean="0">
                <a:solidFill>
                  <a:schemeClr val="tx1"/>
                </a:solidFill>
              </a:rPr>
              <a:t>Respond</a:t>
            </a:r>
            <a:r>
              <a:rPr lang="en-US" sz="2800" b="1" dirty="0">
                <a:solidFill>
                  <a:schemeClr val="tx1"/>
                </a:solidFill>
              </a:rPr>
              <a:t>: </a:t>
            </a:r>
            <a:r>
              <a:rPr lang="en-US" sz="2800" dirty="0">
                <a:solidFill>
                  <a:schemeClr val="tx1"/>
                </a:solidFill>
              </a:rPr>
              <a:t>Sexual assault needs to be responded to appropriately </a:t>
            </a:r>
          </a:p>
          <a:p>
            <a:pPr marL="0" indent="0">
              <a:buNone/>
            </a:pPr>
            <a:endParaRPr lang="en-US" sz="2800" dirty="0"/>
          </a:p>
          <a:p>
            <a:endParaRPr lang="en-US" sz="2800" dirty="0">
              <a:solidFill>
                <a:srgbClr val="000000"/>
              </a:solidFill>
              <a:latin typeface="Verdana" panose="020B0604030504040204" pitchFamily="34" charset="0"/>
            </a:endParaRPr>
          </a:p>
          <a:p>
            <a:pPr marL="0" indent="0">
              <a:buNone/>
            </a:pPr>
            <a:endParaRPr lang="en-US" sz="2800" dirty="0" smtClean="0">
              <a:solidFill>
                <a:srgbClr val="000000"/>
              </a:solidFill>
              <a:latin typeface="Verdana" panose="020B0604030504040204" pitchFamily="34" charset="0"/>
            </a:endParaRPr>
          </a:p>
          <a:p>
            <a:pPr marL="0" indent="0">
              <a:buNone/>
            </a:pPr>
            <a:endParaRPr lang="en-US" sz="2800" dirty="0">
              <a:solidFill>
                <a:srgbClr val="000000"/>
              </a:solidFill>
              <a:latin typeface="Verdana" panose="020B0604030504040204" pitchFamily="34" charset="0"/>
            </a:endParaRPr>
          </a:p>
          <a:p>
            <a:endParaRPr lang="en-US" sz="2800" dirty="0" smtClean="0">
              <a:solidFill>
                <a:schemeClr val="tx1"/>
              </a:solidFill>
            </a:endParaRPr>
          </a:p>
        </p:txBody>
      </p:sp>
    </p:spTree>
    <p:extLst>
      <p:ext uri="{BB962C8B-B14F-4D97-AF65-F5344CB8AC3E}">
        <p14:creationId xmlns:p14="http://schemas.microsoft.com/office/powerpoint/2010/main" xmlns="" val="3347695765"/>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126" y="914400"/>
            <a:ext cx="7800874" cy="896112"/>
          </a:xfrm>
        </p:spPr>
        <p:txBody>
          <a:bodyPr>
            <a:noAutofit/>
          </a:bodyPr>
          <a:lstStyle/>
          <a:p>
            <a:r>
              <a:rPr lang="en-US" sz="3200" b="1" dirty="0"/>
              <a:t>Section D: Prevent and Respond: </a:t>
            </a:r>
            <a:br>
              <a:rPr lang="en-US" sz="3200" b="1" dirty="0"/>
            </a:br>
            <a:r>
              <a:rPr lang="en-US" sz="3200" b="1" dirty="0"/>
              <a:t>How Do I Help Others?	</a:t>
            </a:r>
            <a:endParaRPr lang="en-US" sz="3200" dirty="0"/>
          </a:p>
        </p:txBody>
      </p:sp>
      <p:sp>
        <p:nvSpPr>
          <p:cNvPr id="3" name="Content Placeholder 2"/>
          <p:cNvSpPr>
            <a:spLocks noGrp="1"/>
          </p:cNvSpPr>
          <p:nvPr>
            <p:ph idx="1"/>
          </p:nvPr>
        </p:nvSpPr>
        <p:spPr>
          <a:xfrm>
            <a:off x="921518" y="1997931"/>
            <a:ext cx="7939037" cy="4311134"/>
          </a:xfrm>
        </p:spPr>
        <p:txBody>
          <a:bodyPr>
            <a:normAutofit/>
          </a:bodyPr>
          <a:lstStyle/>
          <a:p>
            <a:pPr marL="0" indent="0">
              <a:buNone/>
            </a:pPr>
            <a:r>
              <a:rPr lang="en-US" sz="2100" b="1" dirty="0" smtClean="0"/>
              <a:t>What are some appropriate steps Joel could take to help Silvia? </a:t>
            </a:r>
          </a:p>
          <a:p>
            <a:pPr marL="0" indent="0">
              <a:buNone/>
            </a:pPr>
            <a:endParaRPr lang="en-US" sz="2100" b="1" dirty="0" smtClean="0"/>
          </a:p>
          <a:p>
            <a:pPr marL="708660" lvl="1" indent="-342900">
              <a:buFont typeface="Arial" panose="020B0604020202020204" pitchFamily="34" charset="0"/>
              <a:buChar char="•"/>
            </a:pPr>
            <a:r>
              <a:rPr lang="en-US" sz="2100" b="1" dirty="0" smtClean="0"/>
              <a:t>Listen to what she has to say</a:t>
            </a:r>
          </a:p>
          <a:p>
            <a:pPr marL="708660" lvl="1" indent="-342900">
              <a:buFont typeface="Arial" panose="020B0604020202020204" pitchFamily="34" charset="0"/>
              <a:buChar char="•"/>
            </a:pPr>
            <a:r>
              <a:rPr lang="en-US" sz="2100" dirty="0" smtClean="0"/>
              <a:t>Try to help her figure out what went wrong</a:t>
            </a:r>
          </a:p>
          <a:p>
            <a:pPr marL="708660" lvl="1" indent="-342900">
              <a:buFont typeface="Arial" panose="020B0604020202020204" pitchFamily="34" charset="0"/>
              <a:buChar char="•"/>
            </a:pPr>
            <a:r>
              <a:rPr lang="en-US" sz="2100" dirty="0" smtClean="0"/>
              <a:t>Give her advice about how to recover</a:t>
            </a:r>
          </a:p>
          <a:p>
            <a:pPr marL="708660" lvl="1" indent="-342900">
              <a:buFont typeface="Arial" panose="020B0604020202020204" pitchFamily="34" charset="0"/>
              <a:buChar char="•"/>
            </a:pPr>
            <a:r>
              <a:rPr lang="en-US" sz="2100" dirty="0" smtClean="0"/>
              <a:t>Collect information about the offender and the assault</a:t>
            </a:r>
          </a:p>
          <a:p>
            <a:pPr marL="708660" lvl="1" indent="-342900">
              <a:buFont typeface="Arial" panose="020B0604020202020204" pitchFamily="34" charset="0"/>
              <a:buChar char="•"/>
            </a:pPr>
            <a:endParaRPr lang="en-US" sz="2100" dirty="0" smtClean="0"/>
          </a:p>
          <a:p>
            <a:pPr marL="0" indent="0">
              <a:buNone/>
            </a:pPr>
            <a:r>
              <a:rPr lang="en-US" sz="2100" dirty="0" smtClean="0"/>
              <a:t>Joel can comfort Silvia by listening to her, but asking for details may be intrusive and could even hurt any investigation later. Likewise, placing blame or giving unsolicited advice could be more harmful than helpful.</a:t>
            </a:r>
          </a:p>
        </p:txBody>
      </p:sp>
    </p:spTree>
    <p:extLst>
      <p:ext uri="{BB962C8B-B14F-4D97-AF65-F5344CB8AC3E}">
        <p14:creationId xmlns:p14="http://schemas.microsoft.com/office/powerpoint/2010/main" xmlns="" val="1001032261"/>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126" y="914400"/>
            <a:ext cx="7800874" cy="896112"/>
          </a:xfrm>
        </p:spPr>
        <p:txBody>
          <a:bodyPr>
            <a:noAutofit/>
          </a:bodyPr>
          <a:lstStyle/>
          <a:p>
            <a:r>
              <a:rPr lang="en-US" sz="3200" b="1" dirty="0"/>
              <a:t>Section D: Prevent and Respond: </a:t>
            </a:r>
            <a:br>
              <a:rPr lang="en-US" sz="3200" b="1" dirty="0"/>
            </a:br>
            <a:r>
              <a:rPr lang="en-US" sz="3200" b="1" dirty="0"/>
              <a:t>How Do I Help Others?	</a:t>
            </a:r>
            <a:endParaRPr lang="en-US" sz="3200" dirty="0"/>
          </a:p>
        </p:txBody>
      </p:sp>
      <p:sp>
        <p:nvSpPr>
          <p:cNvPr id="3" name="Content Placeholder 2"/>
          <p:cNvSpPr>
            <a:spLocks noGrp="1"/>
          </p:cNvSpPr>
          <p:nvPr>
            <p:ph idx="1"/>
          </p:nvPr>
        </p:nvSpPr>
        <p:spPr>
          <a:xfrm>
            <a:off x="921518" y="1997931"/>
            <a:ext cx="7939037" cy="4311134"/>
          </a:xfrm>
        </p:spPr>
        <p:txBody>
          <a:bodyPr>
            <a:normAutofit fontScale="92500" lnSpcReduction="20000"/>
          </a:bodyPr>
          <a:lstStyle/>
          <a:p>
            <a:r>
              <a:rPr lang="en-US" sz="2400" b="1" dirty="0"/>
              <a:t>What are some appropriate steps Joel could take to help Silvia? </a:t>
            </a:r>
            <a:endParaRPr lang="en-US" sz="2400" b="1" dirty="0" smtClean="0"/>
          </a:p>
          <a:p>
            <a:endParaRPr lang="en-US" sz="2400" dirty="0"/>
          </a:p>
          <a:p>
            <a:pPr lvl="1"/>
            <a:r>
              <a:rPr lang="en-US" sz="2400" b="1" dirty="0" smtClean="0"/>
              <a:t>Drive </a:t>
            </a:r>
            <a:r>
              <a:rPr lang="en-US" sz="2400" b="1" dirty="0"/>
              <a:t>her to the hospital if she asks </a:t>
            </a:r>
            <a:endParaRPr lang="en-US" sz="2400" dirty="0"/>
          </a:p>
          <a:p>
            <a:pPr lvl="1"/>
            <a:r>
              <a:rPr lang="en-US" sz="2400" b="1" dirty="0" smtClean="0"/>
              <a:t>Contact </a:t>
            </a:r>
            <a:r>
              <a:rPr lang="en-US" sz="2400" b="1" dirty="0"/>
              <a:t>the Employment Assistance Program Coordinator (EAPC)/Sexual Assault Response Coordinator (SARC) </a:t>
            </a:r>
            <a:endParaRPr lang="en-US" sz="2400" dirty="0"/>
          </a:p>
          <a:p>
            <a:pPr lvl="1"/>
            <a:r>
              <a:rPr lang="en-US" sz="2400" dirty="0" smtClean="0"/>
              <a:t>Contact </a:t>
            </a:r>
            <a:r>
              <a:rPr lang="en-US" sz="2400" dirty="0"/>
              <a:t>her family without asking her first </a:t>
            </a:r>
          </a:p>
          <a:p>
            <a:pPr marL="0" indent="0">
              <a:buNone/>
            </a:pPr>
            <a:endParaRPr lang="en-US" sz="2400" dirty="0" smtClean="0"/>
          </a:p>
          <a:p>
            <a:pPr marL="0" indent="0">
              <a:buNone/>
            </a:pPr>
            <a:r>
              <a:rPr lang="en-US" sz="2400" dirty="0" smtClean="0"/>
              <a:t>Joel </a:t>
            </a:r>
            <a:r>
              <a:rPr lang="en-US" sz="2400" dirty="0"/>
              <a:t>needs to first ensure her safety and medical needs are met. Next, he should contact the EAPC/SARC so they can support her and inform her of her choices. He should not contact her family, since that may violate her wishes at a time when she needs to feel more in control of her life</a:t>
            </a:r>
            <a:r>
              <a:rPr lang="en-US" sz="2400" dirty="0" smtClean="0"/>
              <a:t>.</a:t>
            </a:r>
          </a:p>
          <a:p>
            <a:pPr marL="0" indent="0">
              <a:buNone/>
            </a:pPr>
            <a:endParaRPr lang="en-US" sz="2400" dirty="0"/>
          </a:p>
          <a:p>
            <a:pPr marL="0" indent="0">
              <a:buNone/>
            </a:pPr>
            <a:r>
              <a:rPr lang="en-US" sz="1600" dirty="0"/>
              <a:t>This concludes Section D: Prevent &amp; Respond: How Can I Help Others?</a:t>
            </a:r>
          </a:p>
        </p:txBody>
      </p:sp>
    </p:spTree>
    <p:extLst>
      <p:ext uri="{BB962C8B-B14F-4D97-AF65-F5344CB8AC3E}">
        <p14:creationId xmlns:p14="http://schemas.microsoft.com/office/powerpoint/2010/main" xmlns="" val="1903681468"/>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126" y="914400"/>
            <a:ext cx="7800874" cy="896112"/>
          </a:xfrm>
        </p:spPr>
        <p:txBody>
          <a:bodyPr>
            <a:noAutofit/>
          </a:bodyPr>
          <a:lstStyle/>
          <a:p>
            <a:r>
              <a:rPr lang="en-US" sz="3200" b="1" dirty="0" smtClean="0"/>
              <a:t>Conclusion</a:t>
            </a:r>
            <a:r>
              <a:rPr lang="en-US" sz="3200" b="1" dirty="0"/>
              <a:t>	</a:t>
            </a:r>
            <a:endParaRPr lang="en-US" sz="3200" dirty="0"/>
          </a:p>
        </p:txBody>
      </p:sp>
      <p:sp>
        <p:nvSpPr>
          <p:cNvPr id="3" name="Content Placeholder 2"/>
          <p:cNvSpPr>
            <a:spLocks noGrp="1"/>
          </p:cNvSpPr>
          <p:nvPr>
            <p:ph idx="1"/>
          </p:nvPr>
        </p:nvSpPr>
        <p:spPr>
          <a:xfrm>
            <a:off x="921518" y="1997931"/>
            <a:ext cx="7939037" cy="4311134"/>
          </a:xfrm>
        </p:spPr>
        <p:txBody>
          <a:bodyPr>
            <a:noAutofit/>
          </a:bodyPr>
          <a:lstStyle/>
          <a:p>
            <a:pPr marL="0" indent="0">
              <a:buNone/>
            </a:pPr>
            <a:r>
              <a:rPr lang="en-US" sz="1800" dirty="0" smtClean="0"/>
              <a:t>Sexual </a:t>
            </a:r>
            <a:r>
              <a:rPr lang="en-US" sz="1800" dirty="0"/>
              <a:t>assault is not about romance and sexual desire. It’s about exercising power over and humiliating another human being, using sexual conduct as a weapon. It violates the Coast Guard Core Values of Honor, Respect, and Devotion to Duty.</a:t>
            </a:r>
          </a:p>
          <a:p>
            <a:pPr marL="0" indent="0">
              <a:buNone/>
            </a:pPr>
            <a:r>
              <a:rPr lang="en-US" sz="1800" dirty="0"/>
              <a:t>Being a Guardian against sexual assault requires being able to recognize the difference between acceptable and unacceptable conduct. Be especially certain to know the difference between consent and lack of consent.</a:t>
            </a:r>
          </a:p>
          <a:p>
            <a:pPr marL="0" indent="0">
              <a:buNone/>
            </a:pPr>
            <a:r>
              <a:rPr lang="en-US" sz="1800" dirty="0"/>
              <a:t>You must also be able to prevent and respond to sexual assault. Take precautions, especially when alcohol is involved. Use the Coast Guard’s reporting options when needed. Help others in risky situations by assessing the situation, being with others, and caring for the victim. Listen to victims, make sure they are safe, and help them get the assistance they want and need</a:t>
            </a:r>
            <a:r>
              <a:rPr lang="en-US" sz="1800" dirty="0" smtClean="0"/>
              <a:t>.</a:t>
            </a:r>
            <a:endParaRPr lang="en-US" sz="1800" dirty="0"/>
          </a:p>
        </p:txBody>
      </p:sp>
    </p:spTree>
    <p:extLst>
      <p:ext uri="{BB962C8B-B14F-4D97-AF65-F5344CB8AC3E}">
        <p14:creationId xmlns:p14="http://schemas.microsoft.com/office/powerpoint/2010/main" xmlns="" val="17677643"/>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Conclusion</a:t>
            </a:r>
            <a:r>
              <a:rPr lang="en-US" sz="3200" b="1" dirty="0"/>
              <a:t>	</a:t>
            </a:r>
            <a:endParaRPr lang="en-US" sz="3200" dirty="0"/>
          </a:p>
        </p:txBody>
      </p:sp>
      <p:sp>
        <p:nvSpPr>
          <p:cNvPr id="3" name="Content Placeholder 2"/>
          <p:cNvSpPr>
            <a:spLocks noGrp="1"/>
          </p:cNvSpPr>
          <p:nvPr>
            <p:ph idx="4294967295"/>
          </p:nvPr>
        </p:nvSpPr>
        <p:spPr>
          <a:xfrm>
            <a:off x="1204913" y="1998663"/>
            <a:ext cx="7939087" cy="4310062"/>
          </a:xfrm>
        </p:spPr>
        <p:txBody>
          <a:bodyPr>
            <a:noAutofit/>
          </a:bodyPr>
          <a:lstStyle/>
          <a:p>
            <a:pPr marL="0" indent="0">
              <a:buNone/>
            </a:pPr>
            <a:r>
              <a:rPr lang="en-US" sz="1400" b="1" dirty="0" smtClean="0"/>
              <a:t>Remember </a:t>
            </a:r>
            <a:r>
              <a:rPr lang="en-US" sz="1400" b="1" dirty="0"/>
              <a:t>to Recognize, Prevent, and Respond!</a:t>
            </a:r>
          </a:p>
          <a:p>
            <a:pPr marL="0" indent="0">
              <a:buNone/>
            </a:pPr>
            <a:r>
              <a:rPr lang="en-US" sz="1400" dirty="0"/>
              <a:t>1. Recognize: There is a difference between unacceptable and acceptable conduct.</a:t>
            </a:r>
          </a:p>
          <a:p>
            <a:pPr marL="0" indent="0">
              <a:buNone/>
            </a:pPr>
            <a:r>
              <a:rPr lang="en-US" sz="1400" dirty="0"/>
              <a:t>In order to prevent and respond to sexual assault, you will need to recognize the difference between appropriate and inappropriate sexual conduct.</a:t>
            </a:r>
          </a:p>
          <a:p>
            <a:pPr marL="0" indent="0">
              <a:buNone/>
            </a:pPr>
            <a:r>
              <a:rPr lang="en-US" sz="1400" dirty="0"/>
              <a:t>2. Prevent: Sexual assault can often be prevented.</a:t>
            </a:r>
          </a:p>
          <a:p>
            <a:pPr marL="0" indent="0">
              <a:buNone/>
            </a:pPr>
            <a:r>
              <a:rPr lang="en-US" sz="1400" dirty="0"/>
              <a:t>Knowing what actions you and others can take to prevent becoming a sexual assault offender or victim can help keep you out of trouble. Furthermore, there are actions you can take to help others avoid potentially dangerous situations.</a:t>
            </a:r>
          </a:p>
          <a:p>
            <a:pPr marL="0" indent="0">
              <a:buNone/>
            </a:pPr>
            <a:r>
              <a:rPr lang="en-US" sz="1400" dirty="0"/>
              <a:t>3. Respond: Sexual assault need to be responded to appropriately.</a:t>
            </a:r>
          </a:p>
          <a:p>
            <a:pPr marL="0" indent="0">
              <a:buNone/>
            </a:pPr>
            <a:r>
              <a:rPr lang="en-US" sz="1400" dirty="0"/>
              <a:t>When sexual assault does occur, appropriate response can do much to protect and help to heal victims and bring offenders to justice</a:t>
            </a:r>
            <a:r>
              <a:rPr lang="en-US" sz="1400" dirty="0" smtClean="0"/>
              <a:t>.</a:t>
            </a:r>
          </a:p>
          <a:p>
            <a:pPr marL="0" indent="0">
              <a:buNone/>
            </a:pPr>
            <a:endParaRPr lang="en-US" sz="1400" dirty="0"/>
          </a:p>
          <a:p>
            <a:pPr marL="0" indent="0">
              <a:buNone/>
            </a:pPr>
            <a:r>
              <a:rPr lang="en-US" sz="1400" dirty="0"/>
              <a:t>The course also contains three posters that you can print out and post in your workspace, as well as a job aid that you can keep for your reference. This should help to remind everyone how they can recognize, prevent, and respond to sexual assault</a:t>
            </a:r>
            <a:r>
              <a:rPr lang="en-US" sz="1400" dirty="0" smtClean="0"/>
              <a:t>.</a:t>
            </a:r>
          </a:p>
          <a:p>
            <a:pPr marL="0" indent="0">
              <a:buNone/>
            </a:pPr>
            <a:endParaRPr lang="en-US" sz="1400" dirty="0"/>
          </a:p>
          <a:p>
            <a:pPr marL="0" indent="0">
              <a:buNone/>
            </a:pPr>
            <a:r>
              <a:rPr lang="en-US" sz="1400" dirty="0" smtClean="0">
                <a:hlinkClick r:id="rId3" action="ppaction://hlinkfile"/>
              </a:rPr>
              <a:t>Poster Tips</a:t>
            </a:r>
            <a:r>
              <a:rPr lang="en-US" sz="1400" dirty="0"/>
              <a:t>	</a:t>
            </a:r>
            <a:r>
              <a:rPr lang="en-US" sz="1400" dirty="0" smtClean="0"/>
              <a:t>	</a:t>
            </a:r>
            <a:r>
              <a:rPr lang="en-US" sz="1400" dirty="0" smtClean="0">
                <a:hlinkClick r:id="rId4" action="ppaction://hlinkfile"/>
              </a:rPr>
              <a:t>Poster Consent</a:t>
            </a:r>
            <a:r>
              <a:rPr lang="en-US" sz="1400" dirty="0"/>
              <a:t>	</a:t>
            </a:r>
            <a:r>
              <a:rPr lang="en-US" sz="1400" dirty="0" smtClean="0"/>
              <a:t>	</a:t>
            </a:r>
            <a:r>
              <a:rPr lang="en-US" sz="1400" dirty="0" smtClean="0">
                <a:hlinkClick r:id="rId5" action="ppaction://hlinkfile"/>
              </a:rPr>
              <a:t>Poster </a:t>
            </a:r>
            <a:r>
              <a:rPr lang="en-US" sz="1400" dirty="0" err="1" smtClean="0">
                <a:hlinkClick r:id="rId5" action="ppaction://hlinkfile"/>
              </a:rPr>
              <a:t>abcs</a:t>
            </a:r>
            <a:r>
              <a:rPr lang="en-US" sz="1400" dirty="0">
                <a:hlinkClick r:id="rId5" action="ppaction://hlinkfile"/>
              </a:rPr>
              <a:t>	</a:t>
            </a:r>
            <a:r>
              <a:rPr lang="en-US" sz="1400" dirty="0" smtClean="0"/>
              <a:t>	</a:t>
            </a:r>
            <a:r>
              <a:rPr lang="en-US" sz="1400" dirty="0" smtClean="0">
                <a:hlinkClick r:id="rId6" action="ppaction://hlinkfile"/>
              </a:rPr>
              <a:t>Poster </a:t>
            </a:r>
            <a:r>
              <a:rPr lang="en-US" sz="1400" dirty="0" err="1">
                <a:hlinkClick r:id="rId6" action="ppaction://hlinkfile"/>
              </a:rPr>
              <a:t>J</a:t>
            </a:r>
            <a:r>
              <a:rPr lang="en-US" sz="1400" dirty="0" err="1" smtClean="0">
                <a:hlinkClick r:id="rId6" action="ppaction://hlinkfile"/>
              </a:rPr>
              <a:t>obaid</a:t>
            </a:r>
            <a:endParaRPr lang="en-US" sz="1400" dirty="0"/>
          </a:p>
        </p:txBody>
      </p:sp>
      <p:sp>
        <p:nvSpPr>
          <p:cNvPr id="5" name="Rectangle 4"/>
          <p:cNvSpPr/>
          <p:nvPr/>
        </p:nvSpPr>
        <p:spPr>
          <a:xfrm>
            <a:off x="8458200" y="6308725"/>
            <a:ext cx="685800"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733996733"/>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r>
              <a:rPr lang="en-US" dirty="0" smtClean="0"/>
              <a:t>Expectations</a:t>
            </a:r>
          </a:p>
        </p:txBody>
      </p:sp>
      <p:sp>
        <p:nvSpPr>
          <p:cNvPr id="10243" name="Content Placeholder 4"/>
          <p:cNvSpPr>
            <a:spLocks noGrp="1"/>
          </p:cNvSpPr>
          <p:nvPr>
            <p:ph idx="1"/>
          </p:nvPr>
        </p:nvSpPr>
        <p:spPr>
          <a:xfrm>
            <a:off x="804081" y="1828800"/>
            <a:ext cx="7848600" cy="4114800"/>
          </a:xfrm>
        </p:spPr>
        <p:txBody>
          <a:bodyPr>
            <a:normAutofit fontScale="55000" lnSpcReduction="20000"/>
          </a:bodyPr>
          <a:lstStyle/>
          <a:p>
            <a:r>
              <a:rPr lang="en-US" sz="4400" dirty="0">
                <a:solidFill>
                  <a:schemeClr val="tx1"/>
                </a:solidFill>
              </a:rPr>
              <a:t>In order to prevent and respond to sexual assault, you will need to recognize the difference between appropriate and inappropriate sexual conduct</a:t>
            </a:r>
          </a:p>
          <a:p>
            <a:endParaRPr lang="en-US" sz="2800" dirty="0" smtClean="0">
              <a:solidFill>
                <a:schemeClr val="tx1"/>
              </a:solidFill>
            </a:endParaRPr>
          </a:p>
          <a:p>
            <a:r>
              <a:rPr lang="en-US" sz="4400" dirty="0">
                <a:solidFill>
                  <a:schemeClr val="tx1"/>
                </a:solidFill>
              </a:rPr>
              <a:t>Knowing what actions you and others can take to prevent becoming a sexual assault offender or victim can help keep you out of trouble. Furthermore, there are actions you can take to help others avoid potentially dangerous situations </a:t>
            </a:r>
          </a:p>
          <a:p>
            <a:pPr marL="0" indent="0">
              <a:buNone/>
            </a:pPr>
            <a:endParaRPr lang="en-US" sz="2800" dirty="0">
              <a:solidFill>
                <a:schemeClr val="tx1"/>
              </a:solidFill>
            </a:endParaRPr>
          </a:p>
          <a:p>
            <a:r>
              <a:rPr lang="en-US" sz="4400" dirty="0">
                <a:solidFill>
                  <a:schemeClr val="tx1"/>
                </a:solidFill>
              </a:rPr>
              <a:t>When sexual assault does occur, appropriate response can do much to protect and help to heal victims and bring offenders to </a:t>
            </a:r>
            <a:r>
              <a:rPr lang="en-US" sz="4400" dirty="0" smtClean="0">
                <a:solidFill>
                  <a:schemeClr val="tx1"/>
                </a:solidFill>
              </a:rPr>
              <a:t>justice</a:t>
            </a:r>
            <a:endParaRPr lang="en-US" sz="4400" dirty="0">
              <a:solidFill>
                <a:schemeClr val="tx1"/>
              </a:solidFill>
            </a:endParaRPr>
          </a:p>
          <a:p>
            <a:pPr marL="0" indent="0">
              <a:buNone/>
            </a:pPr>
            <a:endParaRPr lang="en-US" sz="5100" dirty="0"/>
          </a:p>
          <a:p>
            <a:endParaRPr lang="en-US" sz="2800" dirty="0">
              <a:solidFill>
                <a:srgbClr val="000000"/>
              </a:solidFill>
              <a:latin typeface="Verdana" panose="020B0604030504040204" pitchFamily="34" charset="0"/>
            </a:endParaRPr>
          </a:p>
          <a:p>
            <a:pPr marL="0" indent="0">
              <a:buNone/>
            </a:pPr>
            <a:endParaRPr lang="en-US" sz="2800" dirty="0" smtClean="0">
              <a:solidFill>
                <a:srgbClr val="000000"/>
              </a:solidFill>
              <a:latin typeface="Verdana" panose="020B0604030504040204" pitchFamily="34" charset="0"/>
            </a:endParaRPr>
          </a:p>
          <a:p>
            <a:pPr marL="0" indent="0">
              <a:buNone/>
            </a:pPr>
            <a:endParaRPr lang="en-US" sz="2800" dirty="0">
              <a:solidFill>
                <a:srgbClr val="000000"/>
              </a:solidFill>
              <a:latin typeface="Verdana" panose="020B0604030504040204" pitchFamily="34" charset="0"/>
            </a:endParaRPr>
          </a:p>
          <a:p>
            <a:endParaRPr lang="en-US" sz="2800" dirty="0" smtClean="0">
              <a:solidFill>
                <a:schemeClr val="tx1"/>
              </a:solidFill>
            </a:endParaRPr>
          </a:p>
        </p:txBody>
      </p:sp>
    </p:spTree>
    <p:extLst>
      <p:ext uri="{BB962C8B-B14F-4D97-AF65-F5344CB8AC3E}">
        <p14:creationId xmlns:p14="http://schemas.microsoft.com/office/powerpoint/2010/main" xmlns="" val="2288722009"/>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80546" y="1395635"/>
            <a:ext cx="8947688" cy="1673987"/>
          </a:xfrm>
        </p:spPr>
        <p:txBody>
          <a:bodyPr>
            <a:noAutofit/>
          </a:bodyPr>
          <a:lstStyle/>
          <a:p>
            <a:r>
              <a:rPr lang="en-US" sz="2800" dirty="0"/>
              <a:t>This learning opportunity will help you to recognize, prevent, and respond to sexual assault appropriately. As a member of the Coast Guard workforce, you must be able to answer these questions: </a:t>
            </a:r>
          </a:p>
        </p:txBody>
      </p:sp>
      <p:sp>
        <p:nvSpPr>
          <p:cNvPr id="11267" name="Content Placeholder 2"/>
          <p:cNvSpPr>
            <a:spLocks noGrp="1"/>
          </p:cNvSpPr>
          <p:nvPr>
            <p:ph idx="1"/>
          </p:nvPr>
        </p:nvSpPr>
        <p:spPr>
          <a:xfrm>
            <a:off x="593834" y="3069622"/>
            <a:ext cx="8534400" cy="2188178"/>
          </a:xfrm>
        </p:spPr>
        <p:txBody>
          <a:bodyPr>
            <a:noAutofit/>
          </a:bodyPr>
          <a:lstStyle/>
          <a:p>
            <a:endParaRPr lang="en-US" sz="2400" dirty="0" smtClean="0"/>
          </a:p>
          <a:p>
            <a:r>
              <a:rPr lang="en-US" sz="2400" dirty="0" smtClean="0">
                <a:solidFill>
                  <a:schemeClr val="tx1"/>
                </a:solidFill>
              </a:rPr>
              <a:t>How </a:t>
            </a:r>
            <a:r>
              <a:rPr lang="en-US" sz="2400" dirty="0">
                <a:solidFill>
                  <a:schemeClr val="tx1"/>
                </a:solidFill>
              </a:rPr>
              <a:t>do I recognize incidents of sexual assault? </a:t>
            </a:r>
          </a:p>
          <a:p>
            <a:r>
              <a:rPr lang="en-US" sz="2400" dirty="0" smtClean="0">
                <a:solidFill>
                  <a:schemeClr val="tx1"/>
                </a:solidFill>
              </a:rPr>
              <a:t>How </a:t>
            </a:r>
            <a:r>
              <a:rPr lang="en-US" sz="2400" dirty="0">
                <a:solidFill>
                  <a:schemeClr val="tx1"/>
                </a:solidFill>
              </a:rPr>
              <a:t>can I prevent myself and others from being involved? </a:t>
            </a:r>
          </a:p>
          <a:p>
            <a:r>
              <a:rPr lang="en-US" sz="2400" dirty="0" smtClean="0">
                <a:solidFill>
                  <a:schemeClr val="tx1"/>
                </a:solidFill>
              </a:rPr>
              <a:t>How </a:t>
            </a:r>
            <a:r>
              <a:rPr lang="en-US" sz="2400" dirty="0">
                <a:solidFill>
                  <a:schemeClr val="tx1"/>
                </a:solidFill>
              </a:rPr>
              <a:t>do I respond as either a victim or someone in a position to help a victim? </a:t>
            </a:r>
          </a:p>
        </p:txBody>
      </p:sp>
      <p:sp>
        <p:nvSpPr>
          <p:cNvPr id="4" name="TextBox 3"/>
          <p:cNvSpPr txBox="1"/>
          <p:nvPr/>
        </p:nvSpPr>
        <p:spPr>
          <a:xfrm>
            <a:off x="529832" y="5452160"/>
            <a:ext cx="8137634" cy="646331"/>
          </a:xfrm>
          <a:prstGeom prst="rect">
            <a:avLst/>
          </a:prstGeom>
          <a:noFill/>
        </p:spPr>
        <p:txBody>
          <a:bodyPr wrap="square" rtlCol="0">
            <a:spAutoFit/>
          </a:bodyPr>
          <a:lstStyle/>
          <a:p>
            <a:r>
              <a:rPr lang="en-US" dirty="0">
                <a:solidFill>
                  <a:srgbClr val="0B5395"/>
                </a:solidFill>
                <a:latin typeface="+mj-lt"/>
              </a:rPr>
              <a:t>Knowing the answers to these questions and acting on this knowledge can help you make a significant difference in your life and the lives of others. </a:t>
            </a:r>
          </a:p>
        </p:txBody>
      </p:sp>
    </p:spTree>
    <p:extLst>
      <p:ext uri="{BB962C8B-B14F-4D97-AF65-F5344CB8AC3E}">
        <p14:creationId xmlns:p14="http://schemas.microsoft.com/office/powerpoint/2010/main" xmlns="" val="4006109784"/>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U.S. Coast Guard Auxiliary Civil Rights Training&amp;quot;&quot;/&gt;&lt;property id=&quot;20307&quot; value=&quot;256&quot;/&gt;&lt;/object&gt;&lt;object type=&quot;3&quot; unique_id=&quot;10010&quot;&gt;&lt;property id=&quot;20148&quot; value=&quot;5&quot;/&gt;&lt;property id=&quot;20300&quot; value=&quot;Slide 10 - &amp;quot;U.S. Coast Guard Auxiliary Diversity Mission&amp;quot;&quot;/&gt;&lt;property id=&quot;20307&quot; value=&quot;280&quot;/&gt;&lt;/object&gt;&lt;object type=&quot;3&quot; unique_id=&quot;10011&quot;&gt;&lt;property id=&quot;20148&quot; value=&quot;5&quot;/&gt;&lt;property id=&quot;20300&quot; value=&quot;Slide 12 - &amp;quot;USCG Core Values&amp;quot;&quot;/&gt;&lt;property id=&quot;20307&quot; value=&quot;281&quot;/&gt;&lt;/object&gt;&lt;object type=&quot;3&quot; unique_id=&quot;10014&quot;&gt;&lt;property id=&quot;20148&quot; value=&quot;5&quot;/&gt;&lt;property id=&quot;20300&quot; value=&quot;Slide 5 - &amp;quot;What are civil rights?&amp;quot;&quot;/&gt;&lt;property id=&quot;20307&quot; value=&quot;273&quot;/&gt;&lt;/object&gt;&lt;object type=&quot;3&quot; unique_id=&quot;10015&quot;&gt;&lt;property id=&quot;20148&quot; value=&quot;5&quot;/&gt;&lt;property id=&quot;20300&quot; value=&quot;Slide 6 - &amp;quot;Each person is representative of a mixture of “cultures and experiences”…&amp;quot;&quot;/&gt;&lt;property id=&quot;20307&quot; value=&quot;274&quot;/&gt;&lt;/object&gt;&lt;object type=&quot;3&quot; unique_id=&quot;10019&quot;&gt;&lt;property id=&quot;20148&quot; value=&quot;5&quot;/&gt;&lt;property id=&quot;20300&quot; value=&quot;Slide 7 - &amp;quot;Definitions&amp;quot;&quot;/&gt;&lt;property id=&quot;20307&quot; value=&quot;275&quot;/&gt;&lt;/object&gt;&lt;object type=&quot;3&quot; unique_id=&quot;10020&quot;&gt;&lt;property id=&quot;20148&quot; value=&quot;5&quot;/&gt;&lt;property id=&quot;20300&quot; value=&quot;Slide 8 - &amp;quot;Bias&amp;quot;&quot;/&gt;&lt;property id=&quot;20307&quot; value=&quot;276&quot;/&gt;&lt;/object&gt;&lt;object type=&quot;3&quot; unique_id=&quot;10022&quot;&gt;&lt;property id=&quot;20148&quot; value=&quot;5&quot;/&gt;&lt;property id=&quot;20300&quot; value=&quot;Slide 9&quot;/&gt;&lt;property id=&quot;20307&quot; value=&quot;278&quot;/&gt;&lt;/object&gt;&lt;object type=&quot;3&quot; unique_id=&quot;10023&quot;&gt;&lt;property id=&quot;20148&quot; value=&quot;5&quot;/&gt;&lt;property id=&quot;20300&quot; value=&quot;Slide 2&quot;/&gt;&lt;property id=&quot;20307&quot; value=&quot;313&quot;/&gt;&lt;/object&gt;&lt;object type=&quot;3&quot; unique_id=&quot;10024&quot;&gt;&lt;property id=&quot;20148&quot; value=&quot;5&quot;/&gt;&lt;property id=&quot;20300&quot; value=&quot;Slide 3&quot;/&gt;&lt;property id=&quot;20307&quot; value=&quot;300&quot;/&gt;&lt;/object&gt;&lt;object type=&quot;3&quot; unique_id=&quot;10025&quot;&gt;&lt;property id=&quot;20148&quot; value=&quot;5&quot;/&gt;&lt;property id=&quot;20300&quot; value=&quot;Slide 4 - &amp;quot;Expectations&amp;quot;&quot;/&gt;&lt;property id=&quot;20307&quot; value=&quot;272&quot;/&gt;&lt;/object&gt;&lt;object type=&quot;3&quot; unique_id=&quot;10026&quot;&gt;&lt;property id=&quot;20148&quot; value=&quot;5&quot;/&gt;&lt;property id=&quot;20300&quot; value=&quot;Slide 11 - &amp;quot;Diversity Involves&amp;quot;&quot;/&gt;&lt;property id=&quot;20307&quot; value=&quot;279&quot;/&gt;&lt;/object&gt;&lt;object type=&quot;3&quot; unique_id=&quot;10027&quot;&gt;&lt;property id=&quot;20148&quot; value=&quot;5&quot;/&gt;&lt;property id=&quot;20300&quot; value=&quot;Slide 13&quot;/&gt;&lt;property id=&quot;20307&quot; value=&quot;282&quot;/&gt;&lt;/object&gt;&lt;object type=&quot;3&quot; unique_id=&quot;10028&quot;&gt;&lt;property id=&quot;20148&quot; value=&quot;5&quot;/&gt;&lt;property id=&quot;20300&quot; value=&quot;Slide 14&quot;/&gt;&lt;property id=&quot;20307&quot; value=&quot;283&quot;/&gt;&lt;/object&gt;&lt;object type=&quot;3&quot; unique_id=&quot;10029&quot;&gt;&lt;property id=&quot;20148&quot; value=&quot;5&quot;/&gt;&lt;property id=&quot;20300&quot; value=&quot;Slide 15 - &amp;quot;Scenario 1&amp;quot;&quot;/&gt;&lt;property id=&quot;20307&quot; value=&quot;284&quot;/&gt;&lt;/object&gt;&lt;object type=&quot;3&quot; unique_id=&quot;10030&quot;&gt;&lt;property id=&quot;20148&quot; value=&quot;5&quot;/&gt;&lt;property id=&quot;20300&quot; value=&quot;Slide 16 - &amp;quot;Scenario 2&amp;quot;&quot;/&gt;&lt;property id=&quot;20307&quot; value=&quot;285&quot;/&gt;&lt;/object&gt;&lt;object type=&quot;3&quot; unique_id=&quot;10031&quot;&gt;&lt;property id=&quot;20148&quot; value=&quot;5&quot;/&gt;&lt;property id=&quot;20300&quot; value=&quot;Slide 17 - &amp;quot;Scenario 3&amp;quot;&quot;/&gt;&lt;property id=&quot;20307&quot; value=&quot;286&quot;/&gt;&lt;/object&gt;&lt;object type=&quot;3&quot; unique_id=&quot;10032&quot;&gt;&lt;property id=&quot;20148&quot; value=&quot;5&quot;/&gt;&lt;property id=&quot;20300&quot; value=&quot;Slide 18 - &amp;quot;Scenario 4&amp;quot;&quot;/&gt;&lt;property id=&quot;20307&quot; value=&quot;287&quot;/&gt;&lt;/object&gt;&lt;object type=&quot;3&quot; unique_id=&quot;10033&quot;&gt;&lt;property id=&quot;20148&quot; value=&quot;5&quot;/&gt;&lt;property id=&quot;20300&quot; value=&quot;Slide 19 - &amp;quot;Scenario 5&amp;quot;&quot;/&gt;&lt;property id=&quot;20307&quot; value=&quot;299&quot;/&gt;&lt;/object&gt;&lt;object type=&quot;3&quot; unique_id=&quot;10034&quot;&gt;&lt;property id=&quot;20148&quot; value=&quot;5&quot;/&gt;&lt;property id=&quot;20300&quot; value=&quot;Slide 20 - &amp;quot;Scenario 6&amp;quot;&quot;/&gt;&lt;property id=&quot;20307&quot; value=&quot;301&quot;/&gt;&lt;/object&gt;&lt;object type=&quot;3&quot; unique_id=&quot;10035&quot;&gt;&lt;property id=&quot;20148&quot; value=&quot;5&quot;/&gt;&lt;property id=&quot;20300&quot; value=&quot;Slide 21 - &amp;quot;Scenario 7&amp;quot;&quot;/&gt;&lt;property id=&quot;20307&quot; value=&quot;288&quot;/&gt;&lt;/object&gt;&lt;object type=&quot;3&quot; unique_id=&quot;10036&quot;&gt;&lt;property id=&quot;20148&quot; value=&quot;5&quot;/&gt;&lt;property id=&quot;20300&quot; value=&quot;Slide 22 - &amp;quot;Managing Auxiliary Civil Rights Complaints&amp;quot;&quot;/&gt;&lt;property id=&quot;20307&quot; value=&quot;303&quot;/&gt;&lt;/object&gt;&lt;object type=&quot;3&quot; unique_id=&quot;10037&quot;&gt;&lt;property id=&quot;20148&quot; value=&quot;5&quot;/&gt;&lt;property id=&quot;20300&quot; value=&quot;Slide 23 - &amp;quot;Filing an Auxiliary Civil Rights Complaint&amp;quot;&quot;/&gt;&lt;property id=&quot;20307&quot; value=&quot;306&quot;/&gt;&lt;/object&gt;&lt;object type=&quot;3&quot; unique_id=&quot;10038&quot;&gt;&lt;property id=&quot;20148&quot; value=&quot;5&quot;/&gt;&lt;property id=&quot;20300&quot; value=&quot;Slide 24 - &amp;quot;Auxiliary Civil Rights  Complaint Requirements&amp;quot;&quot;/&gt;&lt;property id=&quot;20307&quot; value=&quot;304&quot;/&gt;&lt;/object&gt;&lt;object type=&quot;3&quot; unique_id=&quot;10039&quot;&gt;&lt;property id=&quot;20148&quot; value=&quot;5&quot;/&gt;&lt;property id=&quot;20300&quot; value=&quot;Slide 25 - &amp;quot;Auxiliary Civil Rights Complaint Resolution&amp;quot;&quot;/&gt;&lt;property id=&quot;20307&quot; value=&quot;305&quot;/&gt;&lt;/object&gt;&lt;object type=&quot;3&quot; unique_id=&quot;10040&quot;&gt;&lt;property id=&quot;20148&quot; value=&quot;5&quot;/&gt;&lt;property id=&quot;20300&quot; value=&quot;Slide 26 - &amp;quot;Unresolved Auxiliary Civil Rights Complaint&amp;quot;&quot;/&gt;&lt;property id=&quot;20307&quot; value=&quot;307&quot;/&gt;&lt;/object&gt;&lt;object type=&quot;3&quot; unique_id=&quot;10041&quot;&gt;&lt;property id=&quot;20148&quot; value=&quot;5&quot;/&gt;&lt;property id=&quot;20300&quot; value=&quot;Slide 27 - &amp;quot;Auxiliary Civil Rights Complaint -Alternate Approach&amp;quot;&quot;/&gt;&lt;property id=&quot;20307&quot; value=&quot;308&quot;/&gt;&lt;/object&gt;&lt;object type=&quot;3&quot; unique_id=&quot;10042&quot;&gt;&lt;property id=&quot;20148&quot; value=&quot;5&quot;/&gt;&lt;property id=&quot;20300&quot; value=&quot;Slide 28 - &amp;quot;Auxiliarist’s Role in Civil Rights&amp;quot;&quot;/&gt;&lt;property id=&quot;20307&quot; value=&quot;315&quot;/&gt;&lt;/object&gt;&lt;object type=&quot;3&quot; unique_id=&quot;10043&quot;&gt;&lt;property id=&quot;20148&quot; value=&quot;5&quot;/&gt;&lt;property id=&quot;20300&quot; value=&quot;Slide 29 - &amp;quot;Cultural ALLIES Promote Inclusion&amp;quot;&quot;/&gt;&lt;property id=&quot;20307&quot; value=&quot;311&quot;/&gt;&lt;/object&gt;&lt;object type=&quot;3&quot; unique_id=&quot;10044&quot;&gt;&lt;property id=&quot;20148&quot; value=&quot;5&quot;/&gt;&lt;property id=&quot;20300&quot; value=&quot;Slide 30&quot;/&gt;&lt;property id=&quot;20307&quot; value=&quot;309&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2">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2060"/>
      </a:hlink>
      <a:folHlink>
        <a:srgbClr val="0F6FC6"/>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xmlns="" name="Civil Rights for NACON 2013-07-18 DF-jma" id="{FD62A50A-DBE0-4D4E-AF0E-495CDFEEDB26}" vid="{B1C851B6-209D-4F42-9A4A-F79D3B614135}"/>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3664</TotalTime>
  <Words>7843</Words>
  <Application>Microsoft Office PowerPoint</Application>
  <PresentationFormat>On-screen Show (4:3)</PresentationFormat>
  <Paragraphs>510</Paragraphs>
  <Slides>73</Slides>
  <Notes>73</Notes>
  <HiddenSlides>0</HiddenSlides>
  <MMClips>0</MMClips>
  <ScaleCrop>false</ScaleCrop>
  <HeadingPairs>
    <vt:vector size="4" baseType="variant">
      <vt:variant>
        <vt:lpstr>Theme</vt:lpstr>
      </vt:variant>
      <vt:variant>
        <vt:i4>3</vt:i4>
      </vt:variant>
      <vt:variant>
        <vt:lpstr>Slide Titles</vt:lpstr>
      </vt:variant>
      <vt:variant>
        <vt:i4>73</vt:i4>
      </vt:variant>
    </vt:vector>
  </HeadingPairs>
  <TitlesOfParts>
    <vt:vector size="76" baseType="lpstr">
      <vt:lpstr>Flow</vt:lpstr>
      <vt:lpstr>1_Custom Design</vt:lpstr>
      <vt:lpstr>Custom Design</vt:lpstr>
      <vt:lpstr>Sexual Assault Prevention and Response  </vt:lpstr>
      <vt:lpstr>Slide 2</vt:lpstr>
      <vt:lpstr>Slide 3</vt:lpstr>
      <vt:lpstr>Slide 4</vt:lpstr>
      <vt:lpstr>Slide 5</vt:lpstr>
      <vt:lpstr>Slide 6</vt:lpstr>
      <vt:lpstr>Expectations</vt:lpstr>
      <vt:lpstr>Expectations</vt:lpstr>
      <vt:lpstr>This learning opportunity will help you to recognize, prevent, and respond to sexual assault appropriately. As a member of the Coast Guard workforce, you must be able to answer these questions: </vt:lpstr>
      <vt:lpstr>  Course sections     </vt:lpstr>
      <vt:lpstr>Introduction to  Sexual Assault Prevention and Response</vt:lpstr>
      <vt:lpstr>Scenario 1</vt:lpstr>
      <vt:lpstr>Scenario 1</vt:lpstr>
      <vt:lpstr>What do you think of Silvia’s reaction to the incident?</vt:lpstr>
      <vt:lpstr>What do you think of Silvia’s reaction to the incident?</vt:lpstr>
      <vt:lpstr>Could Nate be punished for what happened?  </vt:lpstr>
      <vt:lpstr>Could Nate be punished for what happened?  </vt:lpstr>
      <vt:lpstr>Could fellow coastguardsmen be negatively affected by what happened?  </vt:lpstr>
      <vt:lpstr>Could fellow coastguardsmen be negatively affected by what happened?  </vt:lpstr>
      <vt:lpstr>  The possible consequences of sexual assault   The victim:     </vt:lpstr>
      <vt:lpstr>  The possible consequences of sexual assault   The offender:      </vt:lpstr>
      <vt:lpstr>The possible consequences of sexual assault   Secondary victims: </vt:lpstr>
      <vt:lpstr>The possible consequences of sexual assault   Secondary victims: </vt:lpstr>
      <vt:lpstr>Section A: Recognize: Where is the Line?</vt:lpstr>
      <vt:lpstr>Section A: Recognize: Where is the Line?</vt:lpstr>
      <vt:lpstr>Section A: Recognize: Where is the Line?</vt:lpstr>
      <vt:lpstr>Section A: Recognize: Where is the Line?</vt:lpstr>
      <vt:lpstr>Section A: Recognize: Where is the Line?</vt:lpstr>
      <vt:lpstr> Section A: Recognize: Where is the Line?  </vt:lpstr>
      <vt:lpstr> Section A: Recognize: Where is the Line?  </vt:lpstr>
      <vt:lpstr> Section A: Recognize: Where is the Line?  </vt:lpstr>
      <vt:lpstr> Section A: Recognize: Where is the Line?  </vt:lpstr>
      <vt:lpstr> Section A: Recognize: Where is the Line?  </vt:lpstr>
      <vt:lpstr> Section A: Recognize: Where is the Line?  </vt:lpstr>
      <vt:lpstr> Section A: Recognize: Where is the Line?  </vt:lpstr>
      <vt:lpstr> Section A: Recognize: Where is the Line?  </vt:lpstr>
      <vt:lpstr>Section A:  Sexual Harassment or Sexual Assault  </vt:lpstr>
      <vt:lpstr>Section A:  Sexual Harassment or Sexual Assault  </vt:lpstr>
      <vt:lpstr>Section A:  Sexual Harassment or Sexual Assault  </vt:lpstr>
      <vt:lpstr>Section A:  Sexual Harassment or Sexual Assault  </vt:lpstr>
      <vt:lpstr>Section A:  Sexual Harassment or Sexual Assault  </vt:lpstr>
      <vt:lpstr>Section A:  Sexual Harassment or Sexual Assault  </vt:lpstr>
      <vt:lpstr>Section A:  Sexual Harassment or Sexual Assault  </vt:lpstr>
      <vt:lpstr>Section A:  Sexual Harassment or Sexual Assault  </vt:lpstr>
      <vt:lpstr>Section A:  Sexual Harassment or Sexual Assault  </vt:lpstr>
      <vt:lpstr>Section B: Prevent: How Do I Protect Myself?</vt:lpstr>
      <vt:lpstr>Section B: Prevent: How Do I Protect Myself?</vt:lpstr>
      <vt:lpstr>Section B: Prevent: How Do I Protect Myself?</vt:lpstr>
      <vt:lpstr>Section B: Prevent: How Do I Protect Myself?</vt:lpstr>
      <vt:lpstr>Section B: Prevent: How Do I Protect Myself?</vt:lpstr>
      <vt:lpstr>Section B: Prevent: How Do I Protect Myself?</vt:lpstr>
      <vt:lpstr>Section B: Prevent: How Do I Protect Myself?</vt:lpstr>
      <vt:lpstr>Section B: Prevent: How Do I Protect Myself?</vt:lpstr>
      <vt:lpstr>Section B: Prevent: How Do I Protect Myself?</vt:lpstr>
      <vt:lpstr>Section B: Prevent: How Do I Protect Myself?</vt:lpstr>
      <vt:lpstr>Section B: Prevent: How Do I Protect Myself?</vt:lpstr>
      <vt:lpstr>Section C: Respond: What Do I Do Now?</vt:lpstr>
      <vt:lpstr>Section C: Respond: What Do I Do Now? </vt:lpstr>
      <vt:lpstr>Section C: Respond: What Do I Do Now? </vt:lpstr>
      <vt:lpstr>Section C: Respond: What Do I Do Now?</vt:lpstr>
      <vt:lpstr>Section C: Respond: What Do I Do Now?</vt:lpstr>
      <vt:lpstr>Section C: Respond: What Do I Do Now?</vt:lpstr>
      <vt:lpstr>Section D: Prevent and Respond:  How Do I Help Others?</vt:lpstr>
      <vt:lpstr>Section D: Prevent and Respond:  How Do I Help Others? </vt:lpstr>
      <vt:lpstr>Section D: Prevent and Respond:  How Do I Help Others? </vt:lpstr>
      <vt:lpstr>Section D: Prevent and Respond:  How Do I Help Others? </vt:lpstr>
      <vt:lpstr>Section D: Prevent and Respond:  How Do I Help Others? </vt:lpstr>
      <vt:lpstr>Section D: Prevent and Respond:  How Do I Help Others? </vt:lpstr>
      <vt:lpstr>Section D: Prevent and Respond:  How Do I Help Others? </vt:lpstr>
      <vt:lpstr>Section D: Prevent and Respond:  How Do I Help Others? </vt:lpstr>
      <vt:lpstr>Section D: Prevent and Respond:  How Do I Help Others? </vt:lpstr>
      <vt:lpstr>Conclusion </vt:lpstr>
      <vt:lpstr>Conclusion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USCG AUX Training Directorate</dc:creator>
  <cp:lastModifiedBy>Amy Seeley</cp:lastModifiedBy>
  <cp:revision>203</cp:revision>
  <cp:lastPrinted>2013-07-19T01:01:14Z</cp:lastPrinted>
  <dcterms:created xsi:type="dcterms:W3CDTF">2013-01-05T05:19:56Z</dcterms:created>
  <dcterms:modified xsi:type="dcterms:W3CDTF">2015-04-10T01:49:18Z</dcterms:modified>
</cp:coreProperties>
</file>